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3" r:id="rId4"/>
    <p:sldId id="258" r:id="rId5"/>
    <p:sldId id="259" r:id="rId6"/>
    <p:sldId id="260" r:id="rId7"/>
    <p:sldId id="262" r:id="rId8"/>
    <p:sldId id="264" r:id="rId9"/>
    <p:sldId id="261"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F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2" d="100"/>
          <a:sy n="72"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131415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345985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1274413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6B0799A-DA48-4649-BC21-139E95915B5F}" type="slidenum">
              <a:rPr lang="sr-Latn-RS" smtClean="0"/>
              <a:t>‹#›</a:t>
            </a:fld>
            <a:endParaRPr lang="sr-Latn-R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10798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588267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275476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3791250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1338853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358440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245989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278479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40976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237392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350223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17082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117491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912C7F-7006-4FE7-B0CC-3679F6563725}" type="datetimeFigureOut">
              <a:rPr lang="sr-Latn-RS" smtClean="0"/>
              <a:t>29.6.2022.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6B0799A-DA48-4649-BC21-139E95915B5F}" type="slidenum">
              <a:rPr lang="sr-Latn-RS" smtClean="0"/>
              <a:t>‹#›</a:t>
            </a:fld>
            <a:endParaRPr lang="sr-Latn-RS"/>
          </a:p>
        </p:txBody>
      </p:sp>
    </p:spTree>
    <p:extLst>
      <p:ext uri="{BB962C8B-B14F-4D97-AF65-F5344CB8AC3E}">
        <p14:creationId xmlns:p14="http://schemas.microsoft.com/office/powerpoint/2010/main" val="187110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9912C7F-7006-4FE7-B0CC-3679F6563725}" type="datetimeFigureOut">
              <a:rPr lang="sr-Latn-RS" smtClean="0"/>
              <a:t>29.6.2022.</a:t>
            </a:fld>
            <a:endParaRPr lang="sr-Latn-R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sr-Latn-R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6B0799A-DA48-4649-BC21-139E95915B5F}" type="slidenum">
              <a:rPr lang="sr-Latn-RS" smtClean="0"/>
              <a:t>‹#›</a:t>
            </a:fld>
            <a:endParaRPr lang="sr-Latn-RS"/>
          </a:p>
        </p:txBody>
      </p:sp>
    </p:spTree>
    <p:extLst>
      <p:ext uri="{BB962C8B-B14F-4D97-AF65-F5344CB8AC3E}">
        <p14:creationId xmlns:p14="http://schemas.microsoft.com/office/powerpoint/2010/main" val="4699792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1000" t="-1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7DF90-176F-4ED3-85F3-C14C49F63D94}"/>
              </a:ext>
            </a:extLst>
          </p:cNvPr>
          <p:cNvSpPr>
            <a:spLocks noGrp="1"/>
          </p:cNvSpPr>
          <p:nvPr>
            <p:ph type="ctrTitle"/>
          </p:nvPr>
        </p:nvSpPr>
        <p:spPr>
          <a:xfrm>
            <a:off x="499108" y="3896139"/>
            <a:ext cx="9440034" cy="1657611"/>
          </a:xfrm>
          <a:solidFill>
            <a:schemeClr val="accent1">
              <a:lumMod val="50000"/>
              <a:alpha val="59000"/>
            </a:schemeClr>
          </a:solidFill>
          <a:ln>
            <a:noFill/>
          </a:ln>
        </p:spPr>
        <p:txBody>
          <a:bodyPr>
            <a:normAutofit fontScale="90000"/>
          </a:bodyPr>
          <a:lstStyle/>
          <a:p>
            <a:r>
              <a:rPr lang="sr-Cyrl-RS" b="1" dirty="0"/>
              <a:t>ИЗБОРНИ ПРОГРАМИ </a:t>
            </a:r>
            <a:br>
              <a:rPr lang="sr-Cyrl-RS" b="1" dirty="0"/>
            </a:br>
            <a:r>
              <a:rPr lang="sr-Cyrl-RS" b="1" dirty="0"/>
              <a:t>ЗА ПРВИ И ДРУГИ РАЗРЕД</a:t>
            </a:r>
            <a:endParaRPr lang="sr-Latn-RS" b="1" dirty="0"/>
          </a:p>
        </p:txBody>
      </p:sp>
      <p:sp>
        <p:nvSpPr>
          <p:cNvPr id="3" name="Subtitle 2">
            <a:extLst>
              <a:ext uri="{FF2B5EF4-FFF2-40B4-BE49-F238E27FC236}">
                <a16:creationId xmlns:a16="http://schemas.microsoft.com/office/drawing/2014/main" id="{CDE0DA96-A1B2-454F-81BD-14DEE48E37CD}"/>
              </a:ext>
            </a:extLst>
          </p:cNvPr>
          <p:cNvSpPr>
            <a:spLocks noGrp="1"/>
          </p:cNvSpPr>
          <p:nvPr>
            <p:ph type="subTitle" idx="1"/>
          </p:nvPr>
        </p:nvSpPr>
        <p:spPr>
          <a:xfrm>
            <a:off x="6160448" y="5553750"/>
            <a:ext cx="4931633" cy="453156"/>
          </a:xfrm>
          <a:solidFill>
            <a:schemeClr val="accent1">
              <a:lumMod val="50000"/>
              <a:alpha val="52000"/>
            </a:schemeClr>
          </a:solidFill>
        </p:spPr>
        <p:txBody>
          <a:bodyPr/>
          <a:lstStyle/>
          <a:p>
            <a:r>
              <a:rPr lang="sr-Cyrl-RS" b="1" dirty="0"/>
              <a:t>ДВАНАЕСТА БЕОГРАДСКА ГИМНАЗИЈА</a:t>
            </a:r>
            <a:endParaRPr lang="sr-Latn-RS" b="1" dirty="0"/>
          </a:p>
        </p:txBody>
      </p:sp>
    </p:spTree>
    <p:extLst>
      <p:ext uri="{BB962C8B-B14F-4D97-AF65-F5344CB8AC3E}">
        <p14:creationId xmlns:p14="http://schemas.microsoft.com/office/powerpoint/2010/main" val="305849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062" y="1732449"/>
            <a:ext cx="10777227" cy="4058751"/>
          </a:xfrm>
          <a:ln>
            <a:solidFill>
              <a:schemeClr val="accent1">
                <a:lumMod val="60000"/>
                <a:lumOff val="40000"/>
              </a:schemeClr>
            </a:solidFill>
          </a:ln>
        </p:spPr>
        <p:txBody>
          <a:bodyPr>
            <a:normAutofit/>
          </a:bodyPr>
          <a:lstStyle/>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ru-RU" sz="2400" dirty="0">
                <a:effectLst/>
                <a:latin typeface="Cambria" panose="02040503050406030204" pitchFamily="18" charset="0"/>
                <a:ea typeface="Cambria" panose="02040503050406030204" pitchFamily="18" charset="0"/>
              </a:rPr>
              <a:t>Циљ</a:t>
            </a:r>
            <a:r>
              <a:rPr lang="ru-RU" sz="2400" b="1" dirty="0">
                <a:effectLst/>
                <a:latin typeface="Cambria" panose="02040503050406030204" pitchFamily="18" charset="0"/>
                <a:ea typeface="Cambria" panose="02040503050406030204" pitchFamily="18" charset="0"/>
              </a:rPr>
              <a:t> </a:t>
            </a:r>
            <a:r>
              <a:rPr lang="sr-Cyrl-CS" sz="2400" dirty="0">
                <a:effectLst/>
                <a:latin typeface="Cambria" panose="02040503050406030204" pitchFamily="18" charset="0"/>
                <a:ea typeface="Cambria" panose="02040503050406030204" pitchFamily="18" charset="0"/>
              </a:rPr>
              <a:t>учења изборног програма </a:t>
            </a:r>
            <a:r>
              <a:rPr lang="sr-Cyrl-RS" sz="2400" dirty="0">
                <a:effectLst/>
                <a:latin typeface="Cambria" panose="02040503050406030204" pitchFamily="18" charset="0"/>
                <a:ea typeface="Cambria" panose="02040503050406030204" pitchFamily="18" charset="0"/>
              </a:rPr>
              <a:t>Појединац, група, друштво</a:t>
            </a:r>
            <a:r>
              <a:rPr lang="en-US" sz="2400" dirty="0">
                <a:effectLst/>
                <a:latin typeface="Cambria" panose="02040503050406030204" pitchFamily="18" charset="0"/>
                <a:ea typeface="Cambria" panose="02040503050406030204" pitchFamily="18" charset="0"/>
              </a:rPr>
              <a:t> </a:t>
            </a:r>
            <a:r>
              <a:rPr lang="ru-RU" sz="2400" dirty="0">
                <a:effectLst/>
                <a:latin typeface="Cambria" panose="02040503050406030204" pitchFamily="18" charset="0"/>
                <a:ea typeface="Cambria" panose="02040503050406030204" pitchFamily="18" charset="0"/>
              </a:rPr>
              <a:t>је осп</a:t>
            </a:r>
            <a:r>
              <a:rPr lang="sr-Latn-CS" sz="2400" dirty="0">
                <a:effectLst/>
                <a:latin typeface="Cambria" panose="02040503050406030204" pitchFamily="18" charset="0"/>
                <a:ea typeface="Cambria" panose="02040503050406030204" pitchFamily="18" charset="0"/>
              </a:rPr>
              <a:t>o</a:t>
            </a:r>
            <a:r>
              <a:rPr lang="ru-RU" sz="2400" dirty="0">
                <a:effectLst/>
                <a:latin typeface="Cambria" panose="02040503050406030204" pitchFamily="18" charset="0"/>
                <a:ea typeface="Cambria" panose="02040503050406030204" pitchFamily="18" charset="0"/>
              </a:rPr>
              <a:t>собљавање ученика за критичко сагледавање места појединца и група у друштву, њихових улога, права, одговорности и међузависности, ради развијања знања, вештина, вредности и ставова неопходних за конструктивно</a:t>
            </a:r>
            <a:r>
              <a:rPr lang="en-US" sz="2400" dirty="0">
                <a:effectLst/>
                <a:latin typeface="Cambria" panose="02040503050406030204" pitchFamily="18" charset="0"/>
                <a:ea typeface="Cambria" panose="02040503050406030204" pitchFamily="18" charset="0"/>
              </a:rPr>
              <a:t> </a:t>
            </a:r>
            <a:r>
              <a:rPr lang="ru-RU" sz="2400" dirty="0">
                <a:effectLst/>
                <a:latin typeface="Cambria" panose="02040503050406030204" pitchFamily="18" charset="0"/>
                <a:ea typeface="Cambria" panose="02040503050406030204" pitchFamily="18" charset="0"/>
              </a:rPr>
              <a:t>учешће у различитим ситуацијама својственим савременом динамичном друштву</a:t>
            </a:r>
            <a:r>
              <a:rPr lang="en-US" sz="2400" dirty="0">
                <a:effectLst/>
                <a:latin typeface="Cambria" panose="02040503050406030204" pitchFamily="18" charset="0"/>
                <a:ea typeface="Cambria" panose="02040503050406030204" pitchFamily="18" charset="0"/>
              </a:rPr>
              <a:t>.</a:t>
            </a:r>
            <a:endParaRPr lang="ru-RU" sz="2400" dirty="0">
              <a:effectLst/>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У првом разреду: годишњи фонд часова је 37 (један час недељно)</a:t>
            </a:r>
          </a:p>
          <a:p>
            <a:pPr marL="36900" indent="0" algn="just">
              <a:buNone/>
            </a:pPr>
            <a:endParaRPr lang="sr-Cyrl-RS" sz="24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702062" y="318053"/>
            <a:ext cx="10777227" cy="970450"/>
          </a:xfrm>
          <a:solidFill>
            <a:schemeClr val="accent1">
              <a:lumMod val="50000"/>
              <a:alpha val="59000"/>
            </a:schemeClr>
          </a:solidFill>
          <a:ln>
            <a:noFill/>
          </a:ln>
        </p:spPr>
        <p:txBody>
          <a:bodyPr>
            <a:normAutofit fontScale="90000"/>
          </a:bodyPr>
          <a:lstStyle/>
          <a:p>
            <a:r>
              <a:rPr lang="sr-Cyrl-RS" b="1" dirty="0"/>
              <a:t>2. ПОЈЕДИНАЦ, ГРУПА, ДРУШТВО: први разред</a:t>
            </a:r>
            <a:endParaRPr lang="sr-Latn-RS" b="1" dirty="0"/>
          </a:p>
        </p:txBody>
      </p:sp>
    </p:spTree>
    <p:extLst>
      <p:ext uri="{BB962C8B-B14F-4D97-AF65-F5344CB8AC3E}">
        <p14:creationId xmlns:p14="http://schemas.microsoft.com/office/powerpoint/2010/main" val="247347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a:bodyPr>
          <a:lstStyle/>
          <a:p>
            <a:pPr marL="36900" indent="0" algn="just">
              <a:buNone/>
            </a:pPr>
            <a:r>
              <a:rPr lang="sr-Cyrl-RS" sz="2400" dirty="0">
                <a:latin typeface="Cambria" panose="02040503050406030204" pitchFamily="18" charset="0"/>
                <a:ea typeface="Cambria" panose="02040503050406030204" pitchFamily="18" charset="0"/>
              </a:rPr>
              <a:t>ПРВИ РЕЗРЕД:</a:t>
            </a: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По завршетку програма ученик ће бити у стању да:</a:t>
            </a:r>
          </a:p>
          <a:p>
            <a:pPr marL="36900" indent="0" algn="just">
              <a:buNone/>
            </a:pPr>
            <a:endParaRPr lang="sr-Cyrl-RS" sz="2400" dirty="0">
              <a:latin typeface="Cambria" panose="02040503050406030204" pitchFamily="18" charset="0"/>
              <a:ea typeface="Cambria" panose="02040503050406030204" pitchFamily="18" charset="0"/>
            </a:endParaRPr>
          </a:p>
          <a:p>
            <a:pPr indent="-342900" algn="just">
              <a:lnSpc>
                <a:spcPct val="106000"/>
              </a:lnSpc>
              <a:spcBef>
                <a:spcPts val="0"/>
              </a:spcBef>
              <a:spcAft>
                <a:spcPts val="0"/>
              </a:spcAft>
            </a:pPr>
            <a:r>
              <a:rPr lang="ru-RU" sz="2400" dirty="0">
                <a:effectLst/>
                <a:latin typeface="Cambria" panose="02040503050406030204" pitchFamily="18" charset="0"/>
                <a:ea typeface="Cambria" panose="02040503050406030204" pitchFamily="18" charset="0"/>
                <a:cs typeface="Times New Roman" panose="02020603050405020304" pitchFamily="18" charset="0"/>
              </a:rPr>
              <a:t>аргументовано дискутује о друштвеним појавама имајући у виду </a:t>
            </a:r>
            <a:r>
              <a:rPr lang="uz-Cyrl-UZ" sz="2400" dirty="0">
                <a:effectLst/>
                <a:latin typeface="Cambria" panose="02040503050406030204" pitchFamily="18" charset="0"/>
                <a:ea typeface="Cambria" panose="02040503050406030204" pitchFamily="18" charset="0"/>
                <a:cs typeface="Times New Roman" panose="02020603050405020304" pitchFamily="18" charset="0"/>
              </a:rPr>
              <a:t>позицију</a:t>
            </a:r>
            <a:r>
              <a:rPr lang="ru-RU" sz="2400" dirty="0">
                <a:effectLst/>
                <a:latin typeface="Cambria" panose="02040503050406030204" pitchFamily="18" charset="0"/>
                <a:ea typeface="Cambria" panose="02040503050406030204" pitchFamily="18" charset="0"/>
                <a:cs typeface="Times New Roman" panose="02020603050405020304" pitchFamily="18" charset="0"/>
              </a:rPr>
              <a:t> појединца, групе и друштва;</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indent="-342900" algn="just">
              <a:lnSpc>
                <a:spcPct val="106000"/>
              </a:lnSpc>
              <a:spcBef>
                <a:spcPts val="0"/>
              </a:spcBef>
              <a:spcAft>
                <a:spcPts val="0"/>
              </a:spcAft>
            </a:pPr>
            <a:r>
              <a:rPr lang="ru-RU" sz="2400" dirty="0">
                <a:effectLst/>
                <a:latin typeface="Cambria" panose="02040503050406030204" pitchFamily="18" charset="0"/>
                <a:ea typeface="Cambria" panose="02040503050406030204" pitchFamily="18" charset="0"/>
                <a:cs typeface="Times New Roman" panose="02020603050405020304" pitchFamily="18" charset="0"/>
              </a:rPr>
              <a:t>уочава и анализира различите врсте интеракцијских процеса у друштву и међузависност између појединаца, група и друштва;</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indent="-342900" algn="just">
              <a:lnSpc>
                <a:spcPct val="106000"/>
              </a:lnSpc>
              <a:spcBef>
                <a:spcPts val="0"/>
              </a:spcBef>
              <a:spcAft>
                <a:spcPts val="0"/>
              </a:spcAft>
            </a:pPr>
            <a:r>
              <a:rPr lang="ru-RU" sz="2400" dirty="0">
                <a:effectLst/>
                <a:latin typeface="Cambria" panose="02040503050406030204" pitchFamily="18" charset="0"/>
                <a:ea typeface="Cambria" panose="02040503050406030204" pitchFamily="18" charset="0"/>
                <a:cs typeface="Times New Roman" panose="02020603050405020304" pitchFamily="18" charset="0"/>
              </a:rPr>
              <a:t>препозна начине утицаја и манипулације појединца, групе и друштва;</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indent="-342900" algn="just">
              <a:lnSpc>
                <a:spcPct val="106000"/>
              </a:lnSpc>
              <a:spcBef>
                <a:spcPts val="0"/>
              </a:spcBef>
              <a:spcAft>
                <a:spcPts val="0"/>
              </a:spcAft>
            </a:pPr>
            <a:r>
              <a:rPr lang="ru-RU" sz="2400" dirty="0">
                <a:effectLst/>
                <a:latin typeface="Cambria" panose="02040503050406030204" pitchFamily="18" charset="0"/>
                <a:ea typeface="Cambria" panose="02040503050406030204" pitchFamily="18" charset="0"/>
                <a:cs typeface="Times New Roman" panose="02020603050405020304" pitchFamily="18" charset="0"/>
              </a:rPr>
              <a:t>илуструје на примерима и примени у реалним ситуацијама механизме разградње негативних друштвених стереотипа;</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indent="-342900" algn="just">
              <a:lnSpc>
                <a:spcPct val="106000"/>
              </a:lnSpc>
              <a:spcBef>
                <a:spcPts val="0"/>
              </a:spcBef>
              <a:spcAft>
                <a:spcPts val="0"/>
              </a:spcAft>
            </a:pPr>
            <a:r>
              <a:rPr lang="ru-RU" sz="2400" dirty="0">
                <a:effectLst/>
                <a:latin typeface="Cambria" panose="02040503050406030204" pitchFamily="18" charset="0"/>
                <a:ea typeface="Cambria" panose="02040503050406030204" pitchFamily="18" charset="0"/>
                <a:cs typeface="Times New Roman" panose="02020603050405020304" pitchFamily="18" charset="0"/>
              </a:rPr>
              <a:t>исказује просоцијалне ставове, вредности, осетљивост за етичко просуђивање;</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indent="-342900" algn="just"/>
            <a:r>
              <a:rPr lang="ru-RU" sz="2400" dirty="0">
                <a:effectLst/>
                <a:latin typeface="Cambria" panose="02040503050406030204" pitchFamily="18" charset="0"/>
                <a:ea typeface="Cambria" panose="02040503050406030204" pitchFamily="18" charset="0"/>
                <a:cs typeface="Arial" panose="020B0604020202020204" pitchFamily="34" charset="0"/>
              </a:rPr>
              <a:t>препознаје специфичности истраживања у друштвеним наукама.</a:t>
            </a:r>
            <a:endParaRPr lang="en-US" sz="2400" dirty="0">
              <a:latin typeface="Cambria" panose="02040503050406030204" pitchFamily="18" charset="0"/>
              <a:ea typeface="Cambria" panose="02040503050406030204" pitchFamily="18" charset="0"/>
            </a:endParaRPr>
          </a:p>
          <a:p>
            <a:pPr indent="-342900" algn="just">
              <a:lnSpc>
                <a:spcPct val="106000"/>
              </a:lnSpc>
              <a:spcBef>
                <a:spcPts val="0"/>
              </a:spcBef>
              <a:spcAft>
                <a:spcPts val="0"/>
              </a:spcAft>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43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fontScale="70000" lnSpcReduction="20000"/>
          </a:bodyPr>
          <a:lstStyle/>
          <a:p>
            <a:pPr marL="36900" indent="0" algn="just">
              <a:buNone/>
            </a:pPr>
            <a:r>
              <a:rPr lang="sr-Cyrl-RS" sz="3400" dirty="0">
                <a:latin typeface="Cambria" panose="02040503050406030204" pitchFamily="18" charset="0"/>
                <a:ea typeface="Cambria" panose="02040503050406030204" pitchFamily="18" charset="0"/>
              </a:rPr>
              <a:t>ТЕМЕ И САДРЖАЈИ ПРВИ РЕЗРЕД ПОЈЕДИНАЦ, ГРУПА, ДРУШТВО:</a:t>
            </a:r>
          </a:p>
          <a:p>
            <a:pPr marL="36900" indent="0" algn="just">
              <a:buNone/>
            </a:pPr>
            <a:endParaRPr lang="sr-Cyrl-RS" sz="3400" dirty="0">
              <a:latin typeface="Cambria" panose="02040503050406030204" pitchFamily="18" charset="0"/>
              <a:ea typeface="Cambria" panose="02040503050406030204" pitchFamily="18" charset="0"/>
            </a:endParaRPr>
          </a:p>
          <a:p>
            <a:pPr marL="36900" indent="0" algn="just">
              <a:buNone/>
            </a:pPr>
            <a:r>
              <a:rPr lang="sr-Cyrl-RS" sz="3400" b="1" u="sng" dirty="0">
                <a:latin typeface="Cambria" panose="02040503050406030204" pitchFamily="18" charset="0"/>
                <a:ea typeface="Cambria" panose="02040503050406030204" pitchFamily="18" charset="0"/>
              </a:rPr>
              <a:t>Тема 1: Од узора и идола до вође и следбеника</a:t>
            </a:r>
          </a:p>
          <a:p>
            <a:pPr marL="36900" indent="0" algn="just">
              <a:buNone/>
            </a:pPr>
            <a:endParaRPr lang="sr-Cyrl-RS" sz="3400" dirty="0">
              <a:latin typeface="Cambria" panose="02040503050406030204" pitchFamily="18" charset="0"/>
              <a:ea typeface="Cambria" panose="02040503050406030204" pitchFamily="18" charset="0"/>
            </a:endParaRPr>
          </a:p>
          <a:p>
            <a:pPr marL="369570" indent="-342900" algn="just"/>
            <a:r>
              <a:rPr lang="ru-RU" sz="3400" dirty="0">
                <a:latin typeface="Cambria" panose="02040503050406030204" pitchFamily="18" charset="0"/>
                <a:ea typeface="Cambria" panose="02040503050406030204" pitchFamily="18" charset="0"/>
                <a:cs typeface="Arial" panose="020B0604020202020204" pitchFamily="34" charset="0"/>
              </a:rPr>
              <a:t>Садржаји: </a:t>
            </a:r>
          </a:p>
          <a:p>
            <a:pPr marL="0" indent="0" algn="just">
              <a:buNone/>
            </a:pPr>
            <a:r>
              <a:rPr lang="sr-Cyrl-RS" sz="3400" dirty="0">
                <a:latin typeface="Cambria" panose="02040503050406030204" pitchFamily="18" charset="0"/>
                <a:ea typeface="Cambria" panose="02040503050406030204" pitchFamily="18" charset="0"/>
                <a:cs typeface="Times New Roman" panose="02020603050405020304" pitchFamily="18" charset="0"/>
              </a:rPr>
              <a:t>Увод у програм / </a:t>
            </a:r>
            <a:r>
              <a:rPr lang="ru-RU" sz="3400" dirty="0">
                <a:effectLst/>
                <a:latin typeface="Cambria" panose="02040503050406030204" pitchFamily="18" charset="0"/>
                <a:ea typeface="Cambria" panose="02040503050406030204" pitchFamily="18" charset="0"/>
              </a:rPr>
              <a:t>Узори, идоли и  идолатрија – слично, а различито / Може ли се одрасти без узора и идола? Чему они служе / </a:t>
            </a:r>
            <a:r>
              <a:rPr lang="ru-RU" sz="3400" dirty="0">
                <a:effectLst/>
                <a:latin typeface="Cambria" panose="02040503050406030204" pitchFamily="18" charset="0"/>
                <a:ea typeface="Cambria" panose="02040503050406030204" pitchFamily="18" charset="0"/>
                <a:cs typeface="Times New Roman" panose="02020603050405020304" pitchFamily="18" charset="0"/>
              </a:rPr>
              <a:t>Узори и идоли данашњих младих људи и њихових родитеља – има ли разлике / Како се постаје идол</a:t>
            </a:r>
            <a:r>
              <a:rPr lang="sr-Cyrl-RS" sz="3400" dirty="0">
                <a:effectLst/>
                <a:latin typeface="Cambria" panose="02040503050406030204" pitchFamily="18" charset="0"/>
                <a:ea typeface="Cambria" panose="02040503050406030204" pitchFamily="18" charset="0"/>
                <a:cs typeface="Times New Roman" panose="02020603050405020304" pitchFamily="18" charset="0"/>
              </a:rPr>
              <a:t> / </a:t>
            </a:r>
            <a:r>
              <a:rPr lang="ru-RU" sz="3400" dirty="0">
                <a:latin typeface="Cambria" panose="02040503050406030204" pitchFamily="18" charset="0"/>
                <a:ea typeface="Cambria" panose="02040503050406030204" pitchFamily="18" charset="0"/>
                <a:cs typeface="Times New Roman" panose="02020603050405020304" pitchFamily="18" charset="0"/>
              </a:rPr>
              <a:t>Најпознатија масовна еуфорија 60-тих година 20. века – битлсоманија. Како је до ње дошло / Шта вођу чини вођом /  Вође, узори и идоли у различитим областима (политика, војска, спорт, уметност, наука, техника...) и њихов утицај / Да ли има вође без следбеника? Како вође утичу на следбенике / Шта је конформизам, које су његове последице и како му се одупрети / Какав је утицај медија на стварање узора, идола, вођа / Вође у прошлости које су промениле свет (на боље или на горе) / За кога се данас у свету може рећи да је вођа и зашто?</a:t>
            </a:r>
            <a:endParaRPr lang="en-US" sz="3400" dirty="0">
              <a:latin typeface="Cambria" panose="02040503050406030204" pitchFamily="18" charset="0"/>
              <a:ea typeface="Cambria" panose="02040503050406030204" pitchFamily="18" charset="0"/>
              <a:cs typeface="Times New Roman" panose="020206030504050203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86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fontScale="55000" lnSpcReduction="20000"/>
          </a:bodyPr>
          <a:lstStyle/>
          <a:p>
            <a:pPr marL="36900" indent="0" algn="just">
              <a:buNone/>
            </a:pPr>
            <a:r>
              <a:rPr lang="sr-Cyrl-RS" sz="4400" dirty="0">
                <a:latin typeface="Cambria" panose="02040503050406030204" pitchFamily="18" charset="0"/>
                <a:ea typeface="Cambria" panose="02040503050406030204" pitchFamily="18" charset="0"/>
              </a:rPr>
              <a:t>ТЕМЕ И САДРЖАЈИ ПРВИ РЕЗРЕД ПОЈЕДИНАЦ, ГРУПА, ДРУШТВО:</a:t>
            </a:r>
          </a:p>
          <a:p>
            <a:pPr marL="36900" indent="0" algn="just">
              <a:buNone/>
            </a:pPr>
            <a:endParaRPr lang="sr-Cyrl-RS" sz="4400" dirty="0">
              <a:latin typeface="Cambria" panose="02040503050406030204" pitchFamily="18" charset="0"/>
              <a:ea typeface="Cambria" panose="02040503050406030204" pitchFamily="18" charset="0"/>
            </a:endParaRPr>
          </a:p>
          <a:p>
            <a:pPr marL="36900" indent="0" algn="just">
              <a:buNone/>
            </a:pPr>
            <a:r>
              <a:rPr lang="sr-Cyrl-RS" sz="4400" b="1" u="sng" dirty="0">
                <a:latin typeface="Cambria" panose="02040503050406030204" pitchFamily="18" charset="0"/>
                <a:ea typeface="Cambria" panose="02040503050406030204" pitchFamily="18" charset="0"/>
              </a:rPr>
              <a:t>Тема 2: Усамљеност, одбаченост, отуђеност</a:t>
            </a:r>
          </a:p>
          <a:p>
            <a:pPr marL="36900" indent="0" algn="just">
              <a:buNone/>
            </a:pPr>
            <a:endParaRPr lang="sr-Cyrl-RS" sz="4400" dirty="0">
              <a:latin typeface="Cambria" panose="02040503050406030204" pitchFamily="18" charset="0"/>
              <a:ea typeface="Cambria" panose="02040503050406030204" pitchFamily="18" charset="0"/>
            </a:endParaRPr>
          </a:p>
          <a:p>
            <a:pPr marL="369570" indent="-342900" algn="just"/>
            <a:r>
              <a:rPr lang="ru-RU" sz="4400" dirty="0">
                <a:latin typeface="Cambria" panose="02040503050406030204" pitchFamily="18" charset="0"/>
                <a:ea typeface="Cambria" panose="02040503050406030204" pitchFamily="18" charset="0"/>
                <a:cs typeface="Arial" panose="020B0604020202020204" pitchFamily="34" charset="0"/>
              </a:rPr>
              <a:t>Садржаји: </a:t>
            </a:r>
          </a:p>
          <a:p>
            <a:pPr marL="0" indent="0" algn="just">
              <a:buNone/>
            </a:pPr>
            <a:r>
              <a:rPr lang="ru-RU" sz="4400" dirty="0">
                <a:effectLst/>
                <a:latin typeface="Cambria" panose="02040503050406030204" pitchFamily="18" charset="0"/>
                <a:ea typeface="Cambria" panose="02040503050406030204" pitchFamily="18" charset="0"/>
                <a:cs typeface="Times New Roman" panose="02020603050405020304" pitchFamily="18" charset="0"/>
              </a:rPr>
              <a:t>Сам у маси. Велики градови и усамљеност. Напуштена села и самоћа старих / Нове технологије – узрок или решење усамљености младих / </a:t>
            </a:r>
            <a:r>
              <a:rPr lang="ru-RU" sz="4400" i="1" dirty="0">
                <a:effectLst/>
                <a:latin typeface="Cambria" panose="02040503050406030204" pitchFamily="18" charset="0"/>
                <a:ea typeface="Cambria" panose="02040503050406030204" pitchFamily="18" charset="0"/>
                <a:cs typeface="Times New Roman" panose="02020603050405020304" pitchFamily="18" charset="0"/>
              </a:rPr>
              <a:t>Велики брат</a:t>
            </a:r>
            <a:r>
              <a:rPr lang="ru-RU" sz="4400" dirty="0">
                <a:effectLst/>
                <a:latin typeface="Cambria" panose="02040503050406030204" pitchFamily="18" charset="0"/>
                <a:ea typeface="Cambria" panose="02040503050406030204" pitchFamily="18" charset="0"/>
                <a:cs typeface="Times New Roman" panose="02020603050405020304" pitchFamily="18" charset="0"/>
              </a:rPr>
              <a:t> и други ријалити програми отуђености – зашто имају велику гледаност / Осамљеност као избор. Испосници и самоћа / Познати одбачени појединци у прошлости – зашто их је друштво одбацило / Инквцизиција – однос према појединцима оптуженим за јерес. Галилео Галилеј – одустајање од уверења ради заштите од одбачености / Расистичка дискриминација – одбаченост због боје коже / Одбаченост старих, болесних, сиромашних и другачијих у савременом свету / Ејџизам – прихваћена дискриминација / Солидарност међу људима и прихватање различитости као равнотежа одбачености и отуђености.</a:t>
            </a:r>
            <a:endParaRPr lang="en-US" sz="4400" dirty="0">
              <a:latin typeface="Cambria" panose="02040503050406030204" pitchFamily="18" charset="0"/>
              <a:ea typeface="Cambria" panose="02040503050406030204" pitchFamily="18" charset="0"/>
              <a:cs typeface="Times New Roman" panose="020206030504050203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602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s Beatles vuelven al primer lugar con Abbey Road 50 años después">
            <a:extLst>
              <a:ext uri="{FF2B5EF4-FFF2-40B4-BE49-F238E27FC236}">
                <a16:creationId xmlns:a16="http://schemas.microsoft.com/office/drawing/2014/main" id="{8FB38A4A-2AD3-4265-9138-A6CC11198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21" y="281609"/>
            <a:ext cx="11622157" cy="629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3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062" y="1732449"/>
            <a:ext cx="10777227" cy="4058751"/>
          </a:xfrm>
          <a:ln>
            <a:solidFill>
              <a:schemeClr val="accent1">
                <a:lumMod val="60000"/>
                <a:lumOff val="40000"/>
              </a:schemeClr>
            </a:solidFill>
          </a:ln>
        </p:spPr>
        <p:txBody>
          <a:bodyPr>
            <a:normAutofit/>
          </a:bodyPr>
          <a:lstStyle/>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CS" sz="2400" dirty="0">
                <a:latin typeface="Cambria" panose="02040503050406030204" pitchFamily="18" charset="0"/>
                <a:ea typeface="Cambria" panose="02040503050406030204" pitchFamily="18" charset="0"/>
                <a:cs typeface="Times New Roman" panose="02020603050405020304" pitchFamily="18" charset="0"/>
              </a:rPr>
              <a:t>Циљ учења </a:t>
            </a:r>
            <a:r>
              <a:rPr lang="ru-RU" sz="2400" dirty="0">
                <a:latin typeface="Cambria" panose="02040503050406030204" pitchFamily="18" charset="0"/>
                <a:ea typeface="Cambria" panose="02040503050406030204" pitchFamily="18" charset="0"/>
                <a:cs typeface="Times New Roman" panose="02020603050405020304" pitchFamily="18" charset="0"/>
              </a:rPr>
              <a:t>изборног програма Уметност и дизајн је да ученик кроз истраживање уметности и стваралачки рад развија осетљивост за естетику, </a:t>
            </a:r>
            <a:r>
              <a:rPr lang="en-US" sz="2400" dirty="0" err="1">
                <a:latin typeface="Cambria" panose="02040503050406030204" pitchFamily="18" charset="0"/>
                <a:ea typeface="Cambria" panose="02040503050406030204" pitchFamily="18" charset="0"/>
                <a:cs typeface="Times New Roman" panose="02020603050405020304" pitchFamily="18" charset="0"/>
              </a:rPr>
              <a:t>креативност</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радозналост</a:t>
            </a:r>
            <a:r>
              <a:rPr lang="en-US" sz="2400" dirty="0">
                <a:latin typeface="Cambria" panose="02040503050406030204" pitchFamily="18" charset="0"/>
                <a:ea typeface="Cambria" panose="02040503050406030204" pitchFamily="18" charset="0"/>
                <a:cs typeface="Times New Roman" panose="02020603050405020304" pitchFamily="18" charset="0"/>
              </a:rPr>
              <a:t> и </a:t>
            </a:r>
            <a:r>
              <a:rPr lang="en-US" sz="2400" dirty="0" err="1">
                <a:latin typeface="Cambria" panose="02040503050406030204" pitchFamily="18" charset="0"/>
                <a:ea typeface="Cambria" panose="02040503050406030204" pitchFamily="18" charset="0"/>
                <a:cs typeface="Times New Roman" panose="02020603050405020304" pitchFamily="18" charset="0"/>
              </a:rPr>
              <a:t>мотивацију</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за</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стварање</a:t>
            </a:r>
            <a:r>
              <a:rPr lang="en-US" sz="2400" dirty="0">
                <a:latin typeface="Cambria" panose="02040503050406030204" pitchFamily="18" charset="0"/>
                <a:ea typeface="Cambria" panose="02040503050406030204" pitchFamily="18" charset="0"/>
                <a:cs typeface="Times New Roman" panose="02020603050405020304" pitchFamily="18" charset="0"/>
              </a:rPr>
              <a:t> и </a:t>
            </a:r>
            <a:r>
              <a:rPr lang="en-US" sz="2400" dirty="0" err="1">
                <a:latin typeface="Cambria" panose="02040503050406030204" pitchFamily="18" charset="0"/>
                <a:ea typeface="Cambria" panose="02040503050406030204" pitchFamily="18" charset="0"/>
                <a:cs typeface="Times New Roman" panose="02020603050405020304" pitchFamily="18" charset="0"/>
              </a:rPr>
              <a:t>изражавање</a:t>
            </a:r>
            <a:r>
              <a:rPr lang="en-US" sz="2400" dirty="0">
                <a:latin typeface="Cambria" panose="02040503050406030204" pitchFamily="18" charset="0"/>
                <a:ea typeface="Cambria" panose="02040503050406030204" pitchFamily="18" charset="0"/>
                <a:cs typeface="Times New Roman" panose="02020603050405020304" pitchFamily="18" charset="0"/>
              </a:rPr>
              <a:t> у </a:t>
            </a:r>
            <a:r>
              <a:rPr lang="en-US" sz="2400" dirty="0" err="1">
                <a:latin typeface="Cambria" panose="02040503050406030204" pitchFamily="18" charset="0"/>
                <a:ea typeface="Cambria" panose="02040503050406030204" pitchFamily="18" charset="0"/>
                <a:cs typeface="Times New Roman" panose="02020603050405020304" pitchFamily="18" charset="0"/>
              </a:rPr>
              <a:t>различитим</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медијима</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као</a:t>
            </a:r>
            <a:r>
              <a:rPr lang="en-US" sz="2400" dirty="0">
                <a:latin typeface="Cambria" panose="02040503050406030204" pitchFamily="18" charset="0"/>
                <a:ea typeface="Cambria" panose="02040503050406030204" pitchFamily="18" charset="0"/>
                <a:cs typeface="Times New Roman" panose="02020603050405020304" pitchFamily="18" charset="0"/>
              </a:rPr>
              <a:t> и </a:t>
            </a:r>
            <a:r>
              <a:rPr lang="en-US" sz="2400" dirty="0" err="1">
                <a:latin typeface="Cambria" panose="02040503050406030204" pitchFamily="18" charset="0"/>
                <a:ea typeface="Cambria" panose="02040503050406030204" pitchFamily="18" charset="0"/>
                <a:cs typeface="Times New Roman" panose="02020603050405020304" pitchFamily="18" charset="0"/>
              </a:rPr>
              <a:t>да</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формира</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навику</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да</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се</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континуирано</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укључује</a:t>
            </a:r>
            <a:r>
              <a:rPr lang="en-US" sz="2400" dirty="0">
                <a:latin typeface="Cambria" panose="02040503050406030204" pitchFamily="18" charset="0"/>
                <a:ea typeface="Cambria" panose="02040503050406030204" pitchFamily="18" charset="0"/>
                <a:cs typeface="Times New Roman" panose="02020603050405020304" pitchFamily="18" charset="0"/>
              </a:rPr>
              <a:t> у </a:t>
            </a:r>
            <a:r>
              <a:rPr lang="en-US" sz="2400" dirty="0" err="1">
                <a:latin typeface="Cambria" panose="02040503050406030204" pitchFamily="18" charset="0"/>
                <a:ea typeface="Cambria" panose="02040503050406030204" pitchFamily="18" charset="0"/>
                <a:cs typeface="Times New Roman" panose="02020603050405020304" pitchFamily="18" charset="0"/>
              </a:rPr>
              <a:t>уметнички</a:t>
            </a:r>
            <a:r>
              <a:rPr lang="en-US" sz="2400" dirty="0">
                <a:latin typeface="Cambria" panose="02040503050406030204" pitchFamily="18" charset="0"/>
                <a:ea typeface="Cambria" panose="02040503050406030204" pitchFamily="18" charset="0"/>
                <a:cs typeface="Times New Roman" panose="02020603050405020304" pitchFamily="18" charset="0"/>
              </a:rPr>
              <a:t> и </a:t>
            </a:r>
            <a:r>
              <a:rPr lang="en-US" sz="2400" dirty="0" err="1">
                <a:latin typeface="Cambria" panose="02040503050406030204" pitchFamily="18" charset="0"/>
                <a:ea typeface="Cambria" panose="02040503050406030204" pitchFamily="18" charset="0"/>
                <a:cs typeface="Times New Roman" panose="02020603050405020304" pitchFamily="18" charset="0"/>
              </a:rPr>
              <a:t>културни</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живот</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заједнице</a:t>
            </a:r>
            <a:r>
              <a:rPr lang="en-US" sz="2400" dirty="0">
                <a:latin typeface="Cambria" panose="02040503050406030204" pitchFamily="18" charset="0"/>
                <a:ea typeface="Cambria" panose="02040503050406030204" pitchFamily="18" charset="0"/>
                <a:cs typeface="Times New Roman" panose="02020603050405020304" pitchFamily="18" charset="0"/>
              </a:rPr>
              <a:t>.</a:t>
            </a: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У првом разреду: годишњи фонд часова је 37 (један час недељно)</a:t>
            </a:r>
          </a:p>
          <a:p>
            <a:pPr marL="36900" indent="0" algn="just">
              <a:buNone/>
            </a:pPr>
            <a:endParaRPr lang="sr-Cyrl-RS" sz="24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702062" y="318053"/>
            <a:ext cx="10777227" cy="970450"/>
          </a:xfrm>
          <a:solidFill>
            <a:schemeClr val="accent1">
              <a:lumMod val="50000"/>
              <a:alpha val="59000"/>
            </a:schemeClr>
          </a:solidFill>
          <a:ln>
            <a:noFill/>
          </a:ln>
        </p:spPr>
        <p:txBody>
          <a:bodyPr>
            <a:normAutofit/>
          </a:bodyPr>
          <a:lstStyle/>
          <a:p>
            <a:r>
              <a:rPr lang="sr-Cyrl-RS" b="1" dirty="0"/>
              <a:t>3. УМЕТНОСТ И ДИЗАЈН: први разред</a:t>
            </a:r>
            <a:endParaRPr lang="sr-Latn-RS" b="1" dirty="0"/>
          </a:p>
        </p:txBody>
      </p:sp>
    </p:spTree>
    <p:extLst>
      <p:ext uri="{BB962C8B-B14F-4D97-AF65-F5344CB8AC3E}">
        <p14:creationId xmlns:p14="http://schemas.microsoft.com/office/powerpoint/2010/main" val="213469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fontScale="70000" lnSpcReduction="20000"/>
          </a:bodyPr>
          <a:lstStyle/>
          <a:p>
            <a:pPr marL="36900" indent="0" algn="just">
              <a:buNone/>
            </a:pPr>
            <a:r>
              <a:rPr lang="sr-Cyrl-RS" sz="3400" dirty="0">
                <a:latin typeface="Cambria" panose="02040503050406030204" pitchFamily="18" charset="0"/>
                <a:ea typeface="Cambria" panose="02040503050406030204" pitchFamily="18" charset="0"/>
              </a:rPr>
              <a:t>ПРВИ РЕЗРЕД:</a:t>
            </a:r>
          </a:p>
          <a:p>
            <a:pPr marL="36900" indent="0" algn="just">
              <a:buNone/>
            </a:pPr>
            <a:endParaRPr lang="sr-Cyrl-RS" sz="3400" dirty="0">
              <a:latin typeface="Cambria" panose="02040503050406030204" pitchFamily="18" charset="0"/>
              <a:ea typeface="Cambria" panose="02040503050406030204" pitchFamily="18" charset="0"/>
            </a:endParaRPr>
          </a:p>
          <a:p>
            <a:pPr marL="36900" indent="0" algn="just">
              <a:buNone/>
            </a:pPr>
            <a:r>
              <a:rPr lang="sr-Cyrl-RS" sz="3400" dirty="0">
                <a:latin typeface="Cambria" panose="02040503050406030204" pitchFamily="18" charset="0"/>
                <a:ea typeface="Cambria" panose="02040503050406030204" pitchFamily="18" charset="0"/>
              </a:rPr>
              <a:t>По завршетку програма ученик ће бити у стању да:</a:t>
            </a:r>
          </a:p>
          <a:p>
            <a:pPr marL="36900" indent="0" algn="just">
              <a:buNone/>
            </a:pPr>
            <a:endParaRPr lang="sr-Cyrl-RS" sz="2800" dirty="0">
              <a:latin typeface="Cambria" panose="02040503050406030204" pitchFamily="18" charset="0"/>
              <a:ea typeface="Cambria" panose="02040503050406030204" pitchFamily="18" charset="0"/>
            </a:endParaRPr>
          </a:p>
          <a:p>
            <a:pPr marL="36900" indent="0" algn="just">
              <a:buNone/>
            </a:pPr>
            <a:endParaRPr lang="sr-Cyrl-RS" sz="2800" dirty="0">
              <a:latin typeface="Cambria" panose="02040503050406030204" pitchFamily="18" charset="0"/>
              <a:ea typeface="Cambria" panose="02040503050406030204" pitchFamily="18" charset="0"/>
            </a:endParaRPr>
          </a:p>
          <a:p>
            <a:pPr marL="457200" indent="-457200" algn="just">
              <a:lnSpc>
                <a:spcPct val="106000"/>
              </a:lnSpc>
              <a:spcBef>
                <a:spcPts val="0"/>
              </a:spcBef>
              <a:spcAft>
                <a:spcPts val="0"/>
              </a:spcAft>
            </a:pPr>
            <a:r>
              <a:rPr lang="ru-RU" sz="3100" dirty="0">
                <a:latin typeface="Cambria" panose="02040503050406030204" pitchFamily="18" charset="0"/>
                <a:ea typeface="Cambria" panose="02040503050406030204" pitchFamily="18" charset="0"/>
                <a:cs typeface="Times New Roman" panose="02020603050405020304" pitchFamily="18" charset="0"/>
              </a:rPr>
              <a:t>разматра сличности, разлике и повезаност различитих уметности; </a:t>
            </a:r>
            <a:endParaRPr lang="en-US" sz="3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lnSpc>
                <a:spcPct val="106000"/>
              </a:lnSpc>
              <a:spcBef>
                <a:spcPts val="0"/>
              </a:spcBef>
              <a:spcAft>
                <a:spcPts val="0"/>
              </a:spcAft>
            </a:pPr>
            <a:r>
              <a:rPr lang="ru-RU" sz="3100" dirty="0">
                <a:latin typeface="Cambria" panose="02040503050406030204" pitchFamily="18" charset="0"/>
                <a:ea typeface="Cambria" panose="02040503050406030204" pitchFamily="18" charset="0"/>
                <a:cs typeface="Times New Roman" panose="02020603050405020304" pitchFamily="18" charset="0"/>
              </a:rPr>
              <a:t>реализује идеје уважавјући принципе одабраних уметничких дисциплина; </a:t>
            </a:r>
            <a:endParaRPr lang="en-US" sz="3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lnSpc>
                <a:spcPct val="106000"/>
              </a:lnSpc>
              <a:spcBef>
                <a:spcPts val="0"/>
              </a:spcBef>
              <a:spcAft>
                <a:spcPts val="0"/>
              </a:spcAft>
            </a:pPr>
            <a:r>
              <a:rPr lang="ru-RU" sz="3100" dirty="0">
                <a:latin typeface="Cambria" panose="02040503050406030204" pitchFamily="18" charset="0"/>
                <a:ea typeface="Cambria" panose="02040503050406030204" pitchFamily="18" charset="0"/>
                <a:cs typeface="Times New Roman" panose="02020603050405020304" pitchFamily="18" charset="0"/>
              </a:rPr>
              <a:t>користи релевантне изворе за истраживање остварења и појава у уметности; </a:t>
            </a:r>
            <a:endParaRPr lang="en-US" sz="3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lnSpc>
                <a:spcPct val="106000"/>
              </a:lnSpc>
              <a:spcBef>
                <a:spcPts val="0"/>
              </a:spcBef>
              <a:spcAft>
                <a:spcPts val="0"/>
              </a:spcAft>
            </a:pPr>
            <a:r>
              <a:rPr lang="ru-RU" sz="3100" dirty="0">
                <a:latin typeface="Cambria" panose="02040503050406030204" pitchFamily="18" charset="0"/>
                <a:ea typeface="Cambria" panose="02040503050406030204" pitchFamily="18" charset="0"/>
                <a:cs typeface="Times New Roman" panose="02020603050405020304" pitchFamily="18" charset="0"/>
              </a:rPr>
              <a:t>користи разноврсне податке као подстицај за стваралачки рад;</a:t>
            </a:r>
            <a:endParaRPr lang="en-US" sz="3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lnSpc>
                <a:spcPct val="106000"/>
              </a:lnSpc>
              <a:spcBef>
                <a:spcPts val="0"/>
              </a:spcBef>
              <a:spcAft>
                <a:spcPts val="0"/>
              </a:spcAft>
            </a:pPr>
            <a:r>
              <a:rPr lang="ru-RU" sz="3100" dirty="0">
                <a:latin typeface="Cambria" panose="02040503050406030204" pitchFamily="18" charset="0"/>
                <a:ea typeface="Cambria" panose="02040503050406030204" pitchFamily="18" charset="0"/>
                <a:cs typeface="Times New Roman" panose="02020603050405020304" pitchFamily="18" charset="0"/>
              </a:rPr>
              <a:t>презентује идеје, радове и уметничка остварења у одабраном медију;</a:t>
            </a:r>
            <a:endParaRPr lang="en-US" sz="3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lnSpc>
                <a:spcPct val="106000"/>
              </a:lnSpc>
              <a:spcBef>
                <a:spcPts val="0"/>
              </a:spcBef>
              <a:spcAft>
                <a:spcPts val="0"/>
              </a:spcAft>
            </a:pPr>
            <a:r>
              <a:rPr lang="ru-RU" sz="3100" dirty="0">
                <a:latin typeface="Cambria" panose="02040503050406030204" pitchFamily="18" charset="0"/>
                <a:ea typeface="Cambria" panose="02040503050406030204" pitchFamily="18" charset="0"/>
                <a:cs typeface="Times New Roman" panose="02020603050405020304" pitchFamily="18" charset="0"/>
              </a:rPr>
              <a:t>предлаже садржаје или активности у којима се повезују различите уметности;</a:t>
            </a:r>
            <a:endParaRPr lang="en-US" sz="3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lnSpc>
                <a:spcPct val="106000"/>
              </a:lnSpc>
              <a:spcBef>
                <a:spcPts val="0"/>
              </a:spcBef>
              <a:spcAft>
                <a:spcPts val="0"/>
              </a:spcAft>
            </a:pPr>
            <a:r>
              <a:rPr lang="ru-RU" sz="3100" dirty="0">
                <a:latin typeface="Cambria" panose="02040503050406030204" pitchFamily="18" charset="0"/>
                <a:ea typeface="Cambria" panose="02040503050406030204" pitchFamily="18" charset="0"/>
                <a:cs typeface="Times New Roman" panose="02020603050405020304" pitchFamily="18" charset="0"/>
              </a:rPr>
              <a:t>комуницира учтиво, јасно и аргументовано уз уважавање различитих мишљења, идеја и естетских доживљаја;</a:t>
            </a:r>
            <a:endParaRPr lang="en-US" sz="3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lnSpc>
                <a:spcPct val="106000"/>
              </a:lnSpc>
              <a:spcBef>
                <a:spcPts val="0"/>
              </a:spcBef>
              <a:spcAft>
                <a:spcPts val="0"/>
              </a:spcAft>
            </a:pPr>
            <a:r>
              <a:rPr lang="ru-RU" sz="3100" dirty="0">
                <a:latin typeface="Cambria" panose="02040503050406030204" pitchFamily="18" charset="0"/>
                <a:ea typeface="Cambria" panose="02040503050406030204" pitchFamily="18" charset="0"/>
                <a:cs typeface="Times New Roman" panose="02020603050405020304" pitchFamily="18" charset="0"/>
              </a:rPr>
              <a:t>исказује утисак о естетичким квалитетима уметничких дела;</a:t>
            </a:r>
            <a:endParaRPr lang="en-US" sz="3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lnSpc>
                <a:spcPct val="106000"/>
              </a:lnSpc>
              <a:spcBef>
                <a:spcPts val="0"/>
              </a:spcBef>
              <a:spcAft>
                <a:spcPts val="0"/>
              </a:spcAft>
            </a:pPr>
            <a:r>
              <a:rPr lang="ru-RU" sz="3100" dirty="0">
                <a:latin typeface="Cambria" panose="02040503050406030204" pitchFamily="18" charset="0"/>
                <a:ea typeface="Cambria" panose="02040503050406030204" pitchFamily="18" charset="0"/>
                <a:cs typeface="Times New Roman" panose="02020603050405020304" pitchFamily="18" charset="0"/>
              </a:rPr>
              <a:t>просуђује, критички, утицај уметности на здравље;</a:t>
            </a:r>
            <a:endParaRPr lang="en-US" sz="3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lnSpc>
                <a:spcPct val="106000"/>
              </a:lnSpc>
              <a:spcBef>
                <a:spcPts val="0"/>
              </a:spcBef>
              <a:spcAft>
                <a:spcPts val="0"/>
              </a:spcAft>
            </a:pPr>
            <a:r>
              <a:rPr lang="ru-RU" sz="3100" dirty="0">
                <a:latin typeface="Cambria" panose="02040503050406030204" pitchFamily="18" charset="0"/>
                <a:ea typeface="Cambria" panose="02040503050406030204" pitchFamily="18" charset="0"/>
                <a:cs typeface="Times New Roman" panose="02020603050405020304" pitchFamily="18" charset="0"/>
              </a:rPr>
              <a:t>учествује, према сопственим способностима и интересовањима, у истраживању, смишљању, планирању и реализацији мањег пројекта.</a:t>
            </a:r>
            <a:endParaRPr lang="en-US" sz="3100" dirty="0">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06000"/>
              </a:lnSpc>
              <a:spcBef>
                <a:spcPts val="0"/>
              </a:spcBef>
              <a:spcAft>
                <a:spcPts val="0"/>
              </a:spcAft>
              <a:buNone/>
            </a:pPr>
            <a:endParaRPr lang="en-US" sz="2400" dirty="0">
              <a:latin typeface="Cambria" panose="02040503050406030204" pitchFamily="18" charset="0"/>
              <a:ea typeface="Cambria" panose="02040503050406030204" pitchFamily="18" charset="0"/>
            </a:endParaRPr>
          </a:p>
          <a:p>
            <a:pPr indent="-342900" algn="just">
              <a:lnSpc>
                <a:spcPct val="106000"/>
              </a:lnSpc>
              <a:spcBef>
                <a:spcPts val="0"/>
              </a:spcBef>
              <a:spcAft>
                <a:spcPts val="0"/>
              </a:spcAft>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900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lnSpcReduction="10000"/>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ПРВИ РЕЗРЕД УМЕТНОСТ И ДИЗАЈН:</a:t>
            </a:r>
          </a:p>
          <a:p>
            <a:pPr marL="36900" indent="0" algn="just">
              <a:buNone/>
            </a:pPr>
            <a:endParaRPr lang="sr-Cyrl-RS" sz="2600" dirty="0">
              <a:latin typeface="Cambria" panose="02040503050406030204" pitchFamily="18" charset="0"/>
              <a:ea typeface="Cambria" panose="02040503050406030204" pitchFamily="18" charset="0"/>
            </a:endParaRPr>
          </a:p>
          <a:p>
            <a:pPr marL="36900" indent="0" algn="just">
              <a:buNone/>
            </a:pPr>
            <a:r>
              <a:rPr lang="sr-Cyrl-RS" sz="2600" b="1" u="sng" dirty="0">
                <a:latin typeface="Cambria" panose="02040503050406030204" pitchFamily="18" charset="0"/>
                <a:ea typeface="Cambria" panose="02040503050406030204" pitchFamily="18" charset="0"/>
              </a:rPr>
              <a:t>Тема 1: Инспирација</a:t>
            </a:r>
          </a:p>
          <a:p>
            <a:pPr marL="36900" indent="0" algn="just">
              <a:buNone/>
            </a:pPr>
            <a:endParaRPr lang="sr-Cyrl-RS" sz="2600" dirty="0">
              <a:latin typeface="Cambria" panose="02040503050406030204" pitchFamily="18" charset="0"/>
              <a:ea typeface="Cambria" panose="02040503050406030204" pitchFamily="18" charset="0"/>
            </a:endParaRP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0" indent="0" algn="just">
              <a:buNone/>
            </a:pPr>
            <a:r>
              <a:rPr lang="sr-Cyrl-RS" sz="2600" dirty="0">
                <a:latin typeface="Cambria" panose="02040503050406030204" pitchFamily="18" charset="0"/>
                <a:ea typeface="Cambria" panose="02040503050406030204" pitchFamily="18" charset="0"/>
                <a:cs typeface="Times New Roman" panose="02020603050405020304" pitchFamily="18" charset="0"/>
              </a:rPr>
              <a:t>Уметничка дела као инспирација / Природа као инспирација / Модни трендови / Стилови у уметности. </a:t>
            </a:r>
          </a:p>
          <a:p>
            <a:pPr marL="0" indent="0" algn="just">
              <a:buNone/>
            </a:pPr>
            <a:endParaRPr lang="sr-Cyrl-RS" sz="2600" dirty="0">
              <a:latin typeface="Cambria" panose="02040503050406030204" pitchFamily="18" charset="0"/>
              <a:ea typeface="Cambria" panose="02040503050406030204" pitchFamily="18" charset="0"/>
              <a:cs typeface="Times New Roman" panose="02020603050405020304" pitchFamily="18" charset="0"/>
            </a:endParaRPr>
          </a:p>
          <a:p>
            <a:pPr marL="0" indent="0" algn="just">
              <a:buNone/>
            </a:pPr>
            <a:r>
              <a:rPr lang="sr-Cyrl-RS" sz="2600" b="1" u="sng" dirty="0">
                <a:latin typeface="Cambria" panose="02040503050406030204" pitchFamily="18" charset="0"/>
                <a:ea typeface="Cambria" panose="02040503050406030204" pitchFamily="18" charset="0"/>
                <a:cs typeface="Times New Roman" panose="02020603050405020304" pitchFamily="18" charset="0"/>
              </a:rPr>
              <a:t>Тема 2: Обједињене уметности</a:t>
            </a:r>
          </a:p>
          <a:p>
            <a:pPr indent="-342900" algn="just"/>
            <a:r>
              <a:rPr lang="sr-Cyrl-RS" sz="2600" dirty="0">
                <a:latin typeface="Cambria" panose="02040503050406030204" pitchFamily="18" charset="0"/>
                <a:ea typeface="Cambria" panose="02040503050406030204" pitchFamily="18" charset="0"/>
                <a:cs typeface="Times New Roman" panose="02020603050405020304" pitchFamily="18" charset="0"/>
              </a:rPr>
              <a:t>Садржаји:</a:t>
            </a:r>
          </a:p>
          <a:p>
            <a:pPr marL="0" indent="0" algn="just">
              <a:buNone/>
            </a:pPr>
            <a:r>
              <a:rPr lang="sr-Cyrl-RS" sz="2600" dirty="0">
                <a:latin typeface="Cambria" panose="02040503050406030204" pitchFamily="18" charset="0"/>
                <a:ea typeface="Cambria" panose="02040503050406030204" pitchFamily="18" charset="0"/>
                <a:cs typeface="Times New Roman" panose="02020603050405020304" pitchFamily="18" charset="0"/>
              </a:rPr>
              <a:t>Спектакл / Мјузикл / Уметност оглашавања / Уметнички пројекти у Србији. </a:t>
            </a:r>
            <a:endParaRPr lang="sr-Cyrl-RS" sz="26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2305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метност — Википедија">
            <a:extLst>
              <a:ext uri="{FF2B5EF4-FFF2-40B4-BE49-F238E27FC236}">
                <a16:creationId xmlns:a16="http://schemas.microsoft.com/office/drawing/2014/main" id="{82CAC6A7-FE0E-4861-B736-97FC4DA98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9844" y="3296820"/>
            <a:ext cx="2371424" cy="32468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ilovi u muzici">
            <a:extLst>
              <a:ext uri="{FF2B5EF4-FFF2-40B4-BE49-F238E27FC236}">
                <a16:creationId xmlns:a16="http://schemas.microsoft.com/office/drawing/2014/main" id="{CC4CB3D4-FAF1-4146-890D-EACF7AC1C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530" y="3296821"/>
            <a:ext cx="4598505" cy="32468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dski modni stil - pravo sa ulica New Yorka | Mogu Ja To Sama - Svaki  ženski trik na samo jedan klik!">
            <a:extLst>
              <a:ext uri="{FF2B5EF4-FFF2-40B4-BE49-F238E27FC236}">
                <a16:creationId xmlns:a16="http://schemas.microsoft.com/office/drawing/2014/main" id="{0D8611B5-0A65-45AC-A6A7-4E507BF07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91" y="3296823"/>
            <a:ext cx="4232030" cy="32468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juzikl, žanr za sva vremena">
            <a:extLst>
              <a:ext uri="{FF2B5EF4-FFF2-40B4-BE49-F238E27FC236}">
                <a16:creationId xmlns:a16="http://schemas.microsoft.com/office/drawing/2014/main" id="{2E60F4CA-52A3-4511-A372-425EA52CF2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91" y="182148"/>
            <a:ext cx="11549577"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95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062" y="1732449"/>
            <a:ext cx="10777227" cy="4058751"/>
          </a:xfrm>
          <a:ln>
            <a:solidFill>
              <a:schemeClr val="accent1">
                <a:lumMod val="60000"/>
                <a:lumOff val="40000"/>
              </a:schemeClr>
            </a:solidFill>
          </a:ln>
        </p:spPr>
        <p:txBody>
          <a:bodyPr>
            <a:normAutofit/>
          </a:bodyPr>
          <a:lstStyle/>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en-US" sz="2400" dirty="0" err="1">
                <a:effectLst/>
                <a:latin typeface="Cambria" panose="02040503050406030204" pitchFamily="18" charset="0"/>
                <a:ea typeface="Cambria" panose="02040503050406030204" pitchFamily="18" charset="0"/>
                <a:cs typeface="Times New Roman" panose="02020603050405020304" pitchFamily="18" charset="0"/>
              </a:rPr>
              <a:t>Циљ</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учења</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изборног</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програма</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Примењене</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науке</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је</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да</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допринесе</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развоју</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научне</a:t>
            </a:r>
            <a:r>
              <a:rPr lang="en-US" sz="2400" dirty="0">
                <a:effectLst/>
                <a:latin typeface="Cambria" panose="02040503050406030204" pitchFamily="18" charset="0"/>
                <a:ea typeface="Cambria" panose="02040503050406030204" pitchFamily="18" charset="0"/>
                <a:cs typeface="Times New Roman" panose="02020603050405020304" pitchFamily="18" charset="0"/>
              </a:rPr>
              <a:t> и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технолошке</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компетенције</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ученика</a:t>
            </a:r>
            <a:r>
              <a:rPr lang="sr-Cyrl-R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тј</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развоју</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научног</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погледа</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на</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свет</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система</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вредности</a:t>
            </a:r>
            <a:r>
              <a:rPr lang="en-US" sz="2400" dirty="0">
                <a:effectLst/>
                <a:latin typeface="Cambria" panose="02040503050406030204" pitchFamily="18" charset="0"/>
                <a:ea typeface="Cambria" panose="02040503050406030204" pitchFamily="18" charset="0"/>
                <a:cs typeface="Times New Roman" panose="02020603050405020304" pitchFamily="18" charset="0"/>
              </a:rPr>
              <a:t> и</a:t>
            </a:r>
            <a:r>
              <a:rPr lang="sr-Cyrl-R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способности</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потребних</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за</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одговорну</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улогу</a:t>
            </a:r>
            <a:r>
              <a:rPr lang="en-US" sz="2400" dirty="0">
                <a:effectLst/>
                <a:latin typeface="Cambria" panose="02040503050406030204" pitchFamily="18" charset="0"/>
                <a:ea typeface="Cambria" panose="02040503050406030204" pitchFamily="18" charset="0"/>
                <a:cs typeface="Times New Roman" panose="02020603050405020304" pitchFamily="18" charset="0"/>
              </a:rPr>
              <a:t> у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друштву</a:t>
            </a:r>
            <a:r>
              <a:rPr lang="en-US" sz="2400" dirty="0">
                <a:effectLst/>
                <a:latin typeface="Cambria" panose="02040503050406030204" pitchFamily="18" charset="0"/>
                <a:ea typeface="Cambria" panose="02040503050406030204" pitchFamily="18" charset="0"/>
                <a:cs typeface="Times New Roman" panose="02020603050405020304" pitchFamily="18" charset="0"/>
              </a:rPr>
              <a:t> и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даљи</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лични</a:t>
            </a:r>
            <a:r>
              <a:rPr lang="en-US" sz="2400" dirty="0">
                <a:effectLst/>
                <a:latin typeface="Cambria" panose="02040503050406030204" pitchFamily="18" charset="0"/>
                <a:ea typeface="Cambria" panose="02040503050406030204" pitchFamily="18" charset="0"/>
                <a:cs typeface="Times New Roman" panose="02020603050405020304" pitchFamily="18" charset="0"/>
              </a:rPr>
              <a:t> и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професионални</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развој</a:t>
            </a:r>
            <a:r>
              <a:rPr lang="en-US" sz="2400" dirty="0">
                <a:effectLst/>
                <a:latin typeface="Cambria" panose="02040503050406030204" pitchFamily="18" charset="0"/>
                <a:ea typeface="Cambria" panose="02040503050406030204" pitchFamily="18" charset="0"/>
                <a:cs typeface="Times New Roman" panose="02020603050405020304" pitchFamily="18" charset="0"/>
              </a:rPr>
              <a:t>.</a:t>
            </a:r>
            <a:endParaRPr lang="sr-Cyrl-RS" sz="2400" dirty="0">
              <a:effectLst/>
              <a:latin typeface="Cambria" panose="02040503050406030204" pitchFamily="18" charset="0"/>
              <a:ea typeface="Cambria" panose="02040503050406030204" pitchFamily="18" charset="0"/>
              <a:cs typeface="Times New Roman" panose="020206030504050203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У првом разреду: годишњи фонд часова је 37 (један час недељно)</a:t>
            </a:r>
          </a:p>
          <a:p>
            <a:pPr marL="36900" indent="0" algn="just">
              <a:buNone/>
            </a:pPr>
            <a:endParaRPr lang="sr-Cyrl-RS" sz="24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702062" y="318053"/>
            <a:ext cx="10777227" cy="970450"/>
          </a:xfrm>
          <a:solidFill>
            <a:schemeClr val="accent1">
              <a:lumMod val="50000"/>
              <a:alpha val="59000"/>
            </a:schemeClr>
          </a:solidFill>
          <a:ln>
            <a:noFill/>
          </a:ln>
        </p:spPr>
        <p:txBody>
          <a:bodyPr>
            <a:normAutofit/>
          </a:bodyPr>
          <a:lstStyle/>
          <a:p>
            <a:r>
              <a:rPr lang="sr-Cyrl-RS" b="1" dirty="0"/>
              <a:t>4. ПРИМЕЊЕНЕ НАУКЕ: први разред</a:t>
            </a:r>
            <a:endParaRPr lang="sr-Latn-RS" b="1" dirty="0"/>
          </a:p>
        </p:txBody>
      </p:sp>
    </p:spTree>
    <p:extLst>
      <p:ext uri="{BB962C8B-B14F-4D97-AF65-F5344CB8AC3E}">
        <p14:creationId xmlns:p14="http://schemas.microsoft.com/office/powerpoint/2010/main" val="316985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062" y="1732449"/>
            <a:ext cx="10777227" cy="4058751"/>
          </a:xfrm>
          <a:ln>
            <a:solidFill>
              <a:schemeClr val="accent1">
                <a:lumMod val="60000"/>
                <a:lumOff val="40000"/>
              </a:schemeClr>
            </a:solidFill>
          </a:ln>
        </p:spPr>
        <p:txBody>
          <a:bodyPr>
            <a:normAutofit/>
          </a:bodyPr>
          <a:lstStyle/>
          <a:p>
            <a:pPr marL="36900" indent="0" algn="just">
              <a:buNone/>
            </a:pPr>
            <a:r>
              <a:rPr lang="sr-Cyrl-RS" sz="2400" dirty="0">
                <a:latin typeface="Cambria" panose="02040503050406030204" pitchFamily="18" charset="0"/>
                <a:ea typeface="Cambria" panose="02040503050406030204" pitchFamily="18" charset="0"/>
              </a:rPr>
              <a:t>У Дванаестој београдској гимназији бирате </a:t>
            </a:r>
            <a:r>
              <a:rPr lang="sr-Cyrl-RS" sz="2400" b="1" dirty="0">
                <a:latin typeface="Cambria" panose="02040503050406030204" pitchFamily="18" charset="0"/>
                <a:ea typeface="Cambria" panose="02040503050406030204" pitchFamily="18" charset="0"/>
              </a:rPr>
              <a:t>ДВА</a:t>
            </a:r>
            <a:r>
              <a:rPr lang="sr-Cyrl-RS" sz="2400" dirty="0">
                <a:latin typeface="Cambria" panose="02040503050406030204" pitchFamily="18" charset="0"/>
                <a:ea typeface="Cambria" panose="02040503050406030204" pitchFamily="18" charset="0"/>
              </a:rPr>
              <a:t> </a:t>
            </a:r>
            <a:r>
              <a:rPr lang="sr-Cyrl-RS" sz="2400" b="1" dirty="0">
                <a:latin typeface="Cambria" panose="02040503050406030204" pitchFamily="18" charset="0"/>
                <a:ea typeface="Cambria" panose="02040503050406030204" pitchFamily="18" charset="0"/>
              </a:rPr>
              <a:t>од ЧЕТИРИ </a:t>
            </a:r>
            <a:r>
              <a:rPr lang="sr-Cyrl-RS" sz="2400" dirty="0">
                <a:latin typeface="Cambria" panose="02040503050406030204" pitchFamily="18" charset="0"/>
                <a:ea typeface="Cambria" panose="02040503050406030204" pitchFamily="18" charset="0"/>
              </a:rPr>
              <a:t>понуђена изборна програма! У првом и другом разреду понуђени су:</a:t>
            </a:r>
          </a:p>
          <a:p>
            <a:pPr marL="36900" indent="0" algn="just">
              <a:buNone/>
            </a:pPr>
            <a:endParaRPr lang="sr-Cyrl-RS" sz="2400" dirty="0">
              <a:latin typeface="Cambria" panose="02040503050406030204" pitchFamily="18" charset="0"/>
              <a:ea typeface="Cambria" panose="02040503050406030204" pitchFamily="18" charset="0"/>
            </a:endParaRPr>
          </a:p>
          <a:p>
            <a:pPr marL="494100" indent="-457200" algn="just">
              <a:buFont typeface="+mj-lt"/>
              <a:buAutoNum type="arabicPeriod"/>
            </a:pPr>
            <a:r>
              <a:rPr lang="sr-Cyrl-RS" sz="2400" b="1" dirty="0">
                <a:latin typeface="Cambria" panose="02040503050406030204" pitchFamily="18" charset="0"/>
                <a:ea typeface="Cambria" panose="02040503050406030204" pitchFamily="18" charset="0"/>
              </a:rPr>
              <a:t>Језик, медији и култура</a:t>
            </a:r>
            <a:r>
              <a:rPr lang="sr-Cyrl-RS" sz="2400" dirty="0">
                <a:latin typeface="Cambria" panose="02040503050406030204" pitchFamily="18" charset="0"/>
                <a:ea typeface="Cambria" panose="02040503050406030204" pitchFamily="18" charset="0"/>
              </a:rPr>
              <a:t>. </a:t>
            </a:r>
          </a:p>
          <a:p>
            <a:pPr marL="494100" indent="-457200" algn="just">
              <a:buFont typeface="+mj-lt"/>
              <a:buAutoNum type="arabicPeriod"/>
            </a:pPr>
            <a:r>
              <a:rPr lang="sr-Cyrl-RS" sz="2400" b="1" dirty="0">
                <a:latin typeface="Cambria" panose="02040503050406030204" pitchFamily="18" charset="0"/>
                <a:ea typeface="Cambria" panose="02040503050406030204" pitchFamily="18" charset="0"/>
              </a:rPr>
              <a:t>Појединац, група, друштво</a:t>
            </a:r>
            <a:r>
              <a:rPr lang="sr-Cyrl-RS" sz="2400" dirty="0">
                <a:latin typeface="Cambria" panose="02040503050406030204" pitchFamily="18" charset="0"/>
                <a:ea typeface="Cambria" panose="02040503050406030204" pitchFamily="18" charset="0"/>
              </a:rPr>
              <a:t>. </a:t>
            </a:r>
          </a:p>
          <a:p>
            <a:pPr marL="494100" indent="-457200" algn="just">
              <a:buFont typeface="+mj-lt"/>
              <a:buAutoNum type="arabicPeriod"/>
            </a:pPr>
            <a:r>
              <a:rPr lang="sr-Cyrl-RS" sz="2400" b="1" dirty="0">
                <a:latin typeface="Cambria" panose="02040503050406030204" pitchFamily="18" charset="0"/>
                <a:ea typeface="Cambria" panose="02040503050406030204" pitchFamily="18" charset="0"/>
              </a:rPr>
              <a:t>Уметност и дизајн</a:t>
            </a:r>
            <a:r>
              <a:rPr lang="sr-Cyrl-RS" sz="2400" dirty="0">
                <a:latin typeface="Cambria" panose="02040503050406030204" pitchFamily="18" charset="0"/>
                <a:ea typeface="Cambria" panose="02040503050406030204" pitchFamily="18" charset="0"/>
              </a:rPr>
              <a:t>. </a:t>
            </a:r>
          </a:p>
          <a:p>
            <a:pPr marL="494100" indent="-457200" algn="just">
              <a:buFont typeface="+mj-lt"/>
              <a:buAutoNum type="arabicPeriod"/>
            </a:pPr>
            <a:r>
              <a:rPr lang="sr-Cyrl-RS" sz="2400" b="1" dirty="0">
                <a:latin typeface="Cambria" panose="02040503050406030204" pitchFamily="18" charset="0"/>
                <a:ea typeface="Cambria" panose="02040503050406030204" pitchFamily="18" charset="0"/>
              </a:rPr>
              <a:t>Примењене науке</a:t>
            </a:r>
            <a:r>
              <a:rPr lang="sr-Cyrl-RS" sz="2400" dirty="0">
                <a:latin typeface="Cambria" panose="02040503050406030204" pitchFamily="18" charset="0"/>
                <a:ea typeface="Cambria" panose="02040503050406030204" pitchFamily="18" charset="0"/>
              </a:rPr>
              <a:t>. </a:t>
            </a:r>
          </a:p>
        </p:txBody>
      </p:sp>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702062" y="318053"/>
            <a:ext cx="10777227" cy="970450"/>
          </a:xfrm>
          <a:solidFill>
            <a:schemeClr val="accent1">
              <a:lumMod val="50000"/>
              <a:alpha val="59000"/>
            </a:schemeClr>
          </a:solidFill>
          <a:ln>
            <a:noFill/>
          </a:ln>
        </p:spPr>
        <p:txBody>
          <a:bodyPr>
            <a:normAutofit fontScale="90000"/>
          </a:bodyPr>
          <a:lstStyle/>
          <a:p>
            <a:r>
              <a:rPr lang="sr-Cyrl-RS" b="1" dirty="0"/>
              <a:t>КОЈЕ ИЗБОРНЕ ПРОГРАМЕ МОГУ ДА ОДАБЕРЕМ ?</a:t>
            </a:r>
            <a:endParaRPr lang="sr-Latn-RS" b="1" dirty="0"/>
          </a:p>
        </p:txBody>
      </p:sp>
    </p:spTree>
    <p:extLst>
      <p:ext uri="{BB962C8B-B14F-4D97-AF65-F5344CB8AC3E}">
        <p14:creationId xmlns:p14="http://schemas.microsoft.com/office/powerpoint/2010/main" val="198409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fontScale="85000" lnSpcReduction="10000"/>
          </a:bodyPr>
          <a:lstStyle/>
          <a:p>
            <a:pPr marL="36900" indent="0" algn="just">
              <a:buNone/>
            </a:pPr>
            <a:r>
              <a:rPr lang="sr-Cyrl-RS" sz="3400" dirty="0">
                <a:latin typeface="Cambria" panose="02040503050406030204" pitchFamily="18" charset="0"/>
                <a:ea typeface="Cambria" panose="02040503050406030204" pitchFamily="18" charset="0"/>
              </a:rPr>
              <a:t>ПРВИ РЕЗРЕД:</a:t>
            </a:r>
          </a:p>
          <a:p>
            <a:pPr marL="36900" indent="0" algn="just">
              <a:buNone/>
            </a:pPr>
            <a:endParaRPr lang="sr-Cyrl-RS" sz="3400" dirty="0">
              <a:latin typeface="Cambria" panose="02040503050406030204" pitchFamily="18" charset="0"/>
              <a:ea typeface="Cambria" panose="02040503050406030204" pitchFamily="18" charset="0"/>
            </a:endParaRPr>
          </a:p>
          <a:p>
            <a:pPr marL="36900" indent="0" algn="just">
              <a:buNone/>
            </a:pPr>
            <a:r>
              <a:rPr lang="sr-Cyrl-RS" sz="3400" dirty="0">
                <a:latin typeface="Cambria" panose="02040503050406030204" pitchFamily="18" charset="0"/>
                <a:ea typeface="Cambria" panose="02040503050406030204" pitchFamily="18" charset="0"/>
              </a:rPr>
              <a:t>По завршетку програма ученик ће бити у стању да:</a:t>
            </a:r>
          </a:p>
          <a:p>
            <a:pPr marL="457200" indent="-457200" algn="just"/>
            <a:r>
              <a:rPr lang="ru-RU" sz="2800" dirty="0">
                <a:latin typeface="Cambria" panose="02040503050406030204" pitchFamily="18" charset="0"/>
                <a:ea typeface="Cambria" panose="02040503050406030204" pitchFamily="18" charset="0"/>
                <a:cs typeface="Times New Roman" panose="02020603050405020304" pitchFamily="18" charset="0"/>
              </a:rPr>
              <a:t>демонстрира разумевање појмова фундаментална и примењена наука;</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lgn="just"/>
            <a:r>
              <a:rPr lang="ru-RU" sz="2800" dirty="0">
                <a:latin typeface="Cambria" panose="02040503050406030204" pitchFamily="18" charset="0"/>
                <a:ea typeface="Cambria" panose="02040503050406030204" pitchFamily="18" charset="0"/>
                <a:cs typeface="Times New Roman" panose="02020603050405020304" pitchFamily="18" charset="0"/>
              </a:rPr>
              <a:t>процењује значај и утицај научних достигнућа на свакодневни живот;</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lgn="just"/>
            <a:r>
              <a:rPr lang="ru-RU" sz="2800" dirty="0">
                <a:latin typeface="Cambria" panose="02040503050406030204" pitchFamily="18" charset="0"/>
                <a:ea typeface="Cambria" panose="02040503050406030204" pitchFamily="18" charset="0"/>
                <a:cs typeface="Times New Roman" panose="02020603050405020304" pitchFamily="18" charset="0"/>
              </a:rPr>
              <a:t>демонстрира разумевање значаја примене зелених принципа у оквиру нових научних и технолошких достигнућа;</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lgn="just"/>
            <a:r>
              <a:rPr lang="ru-RU" sz="2800" dirty="0">
                <a:latin typeface="Cambria" panose="02040503050406030204" pitchFamily="18" charset="0"/>
                <a:ea typeface="Cambria" panose="02040503050406030204" pitchFamily="18" charset="0"/>
                <a:cs typeface="Times New Roman" panose="02020603050405020304" pitchFamily="18" charset="0"/>
              </a:rPr>
              <a:t>истражује, анализира и критички процењује резултате истраживања; </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lgn="just"/>
            <a:r>
              <a:rPr lang="ru-RU" sz="2800" dirty="0">
                <a:latin typeface="Cambria" panose="02040503050406030204" pitchFamily="18" charset="0"/>
                <a:ea typeface="Cambria" panose="02040503050406030204" pitchFamily="18" charset="0"/>
                <a:cs typeface="Times New Roman" panose="02020603050405020304" pitchFamily="18" charset="0"/>
              </a:rPr>
              <a:t>прикупља, анализира и обрађује резултате мерења;</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lgn="just"/>
            <a:r>
              <a:rPr lang="ru-RU" sz="2800" dirty="0">
                <a:latin typeface="Cambria" panose="02040503050406030204" pitchFamily="18" charset="0"/>
                <a:ea typeface="Cambria" panose="02040503050406030204" pitchFamily="18" charset="0"/>
                <a:cs typeface="Times New Roman" panose="02020603050405020304" pitchFamily="18" charset="0"/>
              </a:rPr>
              <a:t>осмишљава и предузима истраживање у решавању проблема, одговорно се односећи према свом животу, животу других и животној средини;</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lgn="just"/>
            <a:r>
              <a:rPr lang="ru-RU" sz="2800" dirty="0">
                <a:latin typeface="Cambria" panose="02040503050406030204" pitchFamily="18" charset="0"/>
                <a:ea typeface="Cambria" panose="02040503050406030204" pitchFamily="18" charset="0"/>
                <a:cs typeface="Times New Roman" panose="02020603050405020304" pitchFamily="18" charset="0"/>
              </a:rPr>
              <a:t>искаже и образложи позитиван став према стицању научних знања и примени научне методологије.</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algn="just"/>
            <a:endParaRPr lang="sr-Cyrl-RS" sz="2800" dirty="0">
              <a:latin typeface="Cambria" panose="02040503050406030204" pitchFamily="18" charset="0"/>
              <a:ea typeface="Cambria" panose="02040503050406030204" pitchFamily="18" charset="0"/>
            </a:endParaRPr>
          </a:p>
          <a:p>
            <a:pPr marL="36900" indent="0" algn="just">
              <a:buNone/>
            </a:pPr>
            <a:endParaRPr lang="sr-Cyrl-RS" sz="2800" dirty="0">
              <a:latin typeface="Cambria" panose="02040503050406030204" pitchFamily="18" charset="0"/>
              <a:ea typeface="Cambria" panose="02040503050406030204" pitchFamily="18" charset="0"/>
            </a:endParaRPr>
          </a:p>
          <a:p>
            <a:pPr marL="0" indent="0" algn="just">
              <a:lnSpc>
                <a:spcPct val="106000"/>
              </a:lnSpc>
              <a:spcBef>
                <a:spcPts val="0"/>
              </a:spcBef>
              <a:spcAft>
                <a:spcPts val="0"/>
              </a:spcAft>
              <a:buNone/>
            </a:pPr>
            <a:endParaRPr lang="en-US" sz="2400" dirty="0">
              <a:latin typeface="Cambria" panose="02040503050406030204" pitchFamily="18" charset="0"/>
              <a:ea typeface="Cambria" panose="02040503050406030204" pitchFamily="18" charset="0"/>
            </a:endParaRPr>
          </a:p>
          <a:p>
            <a:pPr indent="-342900" algn="just">
              <a:lnSpc>
                <a:spcPct val="106000"/>
              </a:lnSpc>
              <a:spcBef>
                <a:spcPts val="0"/>
              </a:spcBef>
              <a:spcAft>
                <a:spcPts val="0"/>
              </a:spcAft>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918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fontScale="92500" lnSpcReduction="10000"/>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ПРВИ РЕЗРЕД ПРИМЕЊЕНЕ НАУКЕ:</a:t>
            </a:r>
          </a:p>
          <a:p>
            <a:pPr marL="36900" indent="0" algn="just">
              <a:buNone/>
            </a:pPr>
            <a:endParaRPr lang="sr-Cyrl-RS" sz="2600" dirty="0">
              <a:latin typeface="Cambria" panose="02040503050406030204" pitchFamily="18" charset="0"/>
              <a:ea typeface="Cambria" panose="02040503050406030204" pitchFamily="18" charset="0"/>
            </a:endParaRPr>
          </a:p>
          <a:p>
            <a:pPr marL="36900" indent="0" algn="just">
              <a:buNone/>
            </a:pPr>
            <a:r>
              <a:rPr lang="sr-Cyrl-RS" sz="2600" b="1" u="sng" dirty="0">
                <a:latin typeface="Cambria" panose="02040503050406030204" pitchFamily="18" charset="0"/>
                <a:ea typeface="Cambria" panose="02040503050406030204" pitchFamily="18" charset="0"/>
              </a:rPr>
              <a:t>Тема 1: Увод у истраживање</a:t>
            </a:r>
          </a:p>
          <a:p>
            <a:pPr marL="36900" indent="0" algn="just">
              <a:buNone/>
            </a:pPr>
            <a:endParaRPr lang="sr-Cyrl-RS" sz="2600" dirty="0">
              <a:latin typeface="Cambria" panose="02040503050406030204" pitchFamily="18" charset="0"/>
              <a:ea typeface="Cambria" panose="02040503050406030204" pitchFamily="18" charset="0"/>
            </a:endParaRP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0" indent="0" algn="just">
              <a:buNone/>
            </a:pPr>
            <a:r>
              <a:rPr lang="sr-Cyrl-RS" sz="2600" dirty="0">
                <a:latin typeface="Cambria" panose="02040503050406030204" pitchFamily="18" charset="0"/>
                <a:ea typeface="Cambria" panose="02040503050406030204" pitchFamily="18" charset="0"/>
                <a:cs typeface="Times New Roman" panose="02020603050405020304" pitchFamily="18" charset="0"/>
              </a:rPr>
              <a:t>Израда модела „Зелена кућа“ / </a:t>
            </a:r>
            <a:r>
              <a:rPr lang="sr-Cyrl-RS" sz="2600" dirty="0">
                <a:latin typeface="Times New Roman" panose="02020603050405020304" pitchFamily="18" charset="0"/>
                <a:cs typeface="Times New Roman" panose="02020603050405020304" pitchFamily="18" charset="0"/>
              </a:rPr>
              <a:t>Соларни панел / Израда прототипова полупропустљивих мембрана / Човек и клима / </a:t>
            </a:r>
            <a:r>
              <a:rPr lang="en-US" sz="2600" dirty="0" err="1">
                <a:latin typeface="Times New Roman" panose="02020603050405020304" pitchFamily="18" charset="0"/>
                <a:cs typeface="Times New Roman" panose="02020603050405020304" pitchFamily="18" charset="0"/>
              </a:rPr>
              <a:t>Фундаменталне</a:t>
            </a:r>
            <a:r>
              <a:rPr lang="en-US" sz="2600" dirty="0">
                <a:latin typeface="Times New Roman" panose="02020603050405020304" pitchFamily="18" charset="0"/>
                <a:cs typeface="Times New Roman" panose="02020603050405020304" pitchFamily="18" charset="0"/>
              </a:rPr>
              <a:t> и </a:t>
            </a:r>
            <a:r>
              <a:rPr lang="en-US" sz="2600" dirty="0" err="1">
                <a:latin typeface="Times New Roman" panose="02020603050405020304" pitchFamily="18" charset="0"/>
                <a:cs typeface="Times New Roman" panose="02020603050405020304" pitchFamily="18" charset="0"/>
              </a:rPr>
              <a:t>примењене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науке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мултидисциплинарни</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приступ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науци</a:t>
            </a:r>
            <a:r>
              <a:rPr lang="en-US" sz="2600" dirty="0">
                <a:latin typeface="Times New Roman" panose="02020603050405020304" pitchFamily="18" charset="0"/>
                <a:cs typeface="Times New Roman" panose="02020603050405020304" pitchFamily="18" charset="0"/>
              </a:rPr>
              <a:t>.</a:t>
            </a:r>
            <a:r>
              <a:rPr lang="sr-Cyrl-R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Образовање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као</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примењена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наука</a:t>
            </a:r>
            <a:r>
              <a:rPr lang="sr-Cyrl-R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Наука</a:t>
            </a:r>
            <a:r>
              <a:rPr lang="en-US" sz="2600" dirty="0">
                <a:latin typeface="Times New Roman" panose="02020603050405020304" pitchFamily="18" charset="0"/>
                <a:cs typeface="Times New Roman" panose="02020603050405020304" pitchFamily="18" charset="0"/>
              </a:rPr>
              <a:t> и </a:t>
            </a:r>
            <a:r>
              <a:rPr lang="en-US" sz="2600" dirty="0" err="1">
                <a:latin typeface="Times New Roman" panose="02020603050405020304" pitchFamily="18" charset="0"/>
                <a:cs typeface="Times New Roman" panose="02020603050405020304" pitchFamily="18" charset="0"/>
              </a:rPr>
              <a:t>технологија</a:t>
            </a:r>
            <a:r>
              <a:rPr lang="en-US" sz="2600" dirty="0">
                <a:latin typeface="Times New Roman" panose="02020603050405020304" pitchFamily="18" charset="0"/>
                <a:cs typeface="Times New Roman" panose="02020603050405020304" pitchFamily="18" charset="0"/>
              </a:rPr>
              <a:t> у </a:t>
            </a:r>
            <a:r>
              <a:rPr lang="en-US" sz="2600" dirty="0" err="1">
                <a:latin typeface="Times New Roman" panose="02020603050405020304" pitchFamily="18" charset="0"/>
                <a:cs typeface="Times New Roman" panose="02020603050405020304" pitchFamily="18" charset="0"/>
              </a:rPr>
              <a:t>свакодневном</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животу</a:t>
            </a:r>
            <a:r>
              <a:rPr lang="sr-Cyrl-RS" sz="2600" dirty="0">
                <a:latin typeface="Times New Roman" panose="02020603050405020304" pitchFamily="18" charset="0"/>
                <a:cs typeface="Times New Roman" panose="02020603050405020304" pitchFamily="18" charset="0"/>
              </a:rPr>
              <a:t> / </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Зелени</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принципи</a:t>
            </a:r>
            <a:r>
              <a:rPr lang="en-US" sz="2600" dirty="0">
                <a:latin typeface="Times New Roman" panose="02020603050405020304" pitchFamily="18" charset="0"/>
                <a:cs typeface="Times New Roman" panose="02020603050405020304" pitchFamily="18" charset="0"/>
              </a:rPr>
              <a:t>” у </a:t>
            </a:r>
            <a:r>
              <a:rPr lang="en-US" sz="2600" dirty="0" err="1">
                <a:latin typeface="Times New Roman" panose="02020603050405020304" pitchFamily="18" charset="0"/>
                <a:cs typeface="Times New Roman" panose="02020603050405020304" pitchFamily="18" charset="0"/>
              </a:rPr>
              <a:t>савременој</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науци</a:t>
            </a:r>
            <a:r>
              <a:rPr lang="sr-Cyrl-RS" sz="2600" dirty="0">
                <a:latin typeface="Times New Roman" panose="02020603050405020304" pitchFamily="18" charset="0"/>
                <a:cs typeface="Times New Roman" panose="02020603050405020304" pitchFamily="18" charset="0"/>
              </a:rPr>
              <a:t> / Открића која су променила свет / Занимљиви експерименти.</a:t>
            </a:r>
          </a:p>
          <a:p>
            <a:pPr marL="0" indent="0" algn="just">
              <a:buNone/>
            </a:pPr>
            <a:endParaRPr lang="sr-Cyrl-RS" sz="2600" dirty="0">
              <a:latin typeface="Cambria" panose="02040503050406030204" pitchFamily="18" charset="0"/>
              <a:ea typeface="Cambria" panose="02040503050406030204" pitchFamily="18" charset="0"/>
              <a:cs typeface="Times New Roman" panose="02020603050405020304" pitchFamily="18" charset="0"/>
            </a:endParaRPr>
          </a:p>
          <a:p>
            <a:pPr marL="0" indent="0" algn="just">
              <a:buNone/>
            </a:pPr>
            <a:r>
              <a:rPr lang="sr-Cyrl-RS" sz="2600" b="1" u="sng" dirty="0">
                <a:latin typeface="Cambria" panose="02040503050406030204" pitchFamily="18" charset="0"/>
                <a:ea typeface="Cambria" panose="02040503050406030204" pitchFamily="18" charset="0"/>
                <a:cs typeface="Times New Roman" panose="02020603050405020304" pitchFamily="18" charset="0"/>
              </a:rPr>
              <a:t>Тема 2: Мој пројекат</a:t>
            </a:r>
          </a:p>
          <a:p>
            <a:pPr indent="-342900" algn="just"/>
            <a:r>
              <a:rPr lang="sr-Cyrl-RS" sz="2600" dirty="0">
                <a:latin typeface="Cambria" panose="02040503050406030204" pitchFamily="18" charset="0"/>
                <a:ea typeface="Cambria" panose="02040503050406030204" pitchFamily="18" charset="0"/>
                <a:cs typeface="Times New Roman" panose="02020603050405020304" pitchFamily="18" charset="0"/>
              </a:rPr>
              <a:t>Садржаји:</a:t>
            </a:r>
          </a:p>
          <a:p>
            <a:pPr marL="36900" indent="0" algn="just">
              <a:buNone/>
            </a:pPr>
            <a:r>
              <a:rPr lang="sr-Cyrl-RS" sz="2600" dirty="0">
                <a:latin typeface="Cambria" panose="02040503050406030204" pitchFamily="18" charset="0"/>
                <a:ea typeface="Cambria" panose="02040503050406030204" pitchFamily="18" charset="0"/>
              </a:rPr>
              <a:t>Самостална/групна израда пројекта на одабрану тему</a:t>
            </a: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87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elena gradnja u Evropi prikazana putem naših maketa | Čuvajmo našu životnu  sredinu putem zelene gradnje">
            <a:extLst>
              <a:ext uri="{FF2B5EF4-FFF2-40B4-BE49-F238E27FC236}">
                <a16:creationId xmlns:a16="http://schemas.microsoft.com/office/drawing/2014/main" id="{9A96E06A-5BEE-4F73-AC4D-B3BC68142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43" y="266993"/>
            <a:ext cx="5786657" cy="32780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larni paneli na 3.000 kuća i 400 novih radnih mesta - B92.NET">
            <a:extLst>
              <a:ext uri="{FF2B5EF4-FFF2-40B4-BE49-F238E27FC236}">
                <a16:creationId xmlns:a16="http://schemas.microsoft.com/office/drawing/2014/main" id="{06747B4B-D4C5-4AD9-9BBF-99D76C8B9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43" y="3742005"/>
            <a:ext cx="5786657" cy="2849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eleni krovovi: Od privilegije plemstva do modernog arhitektonskog elementa  - Plezir">
            <a:extLst>
              <a:ext uri="{FF2B5EF4-FFF2-40B4-BE49-F238E27FC236}">
                <a16:creationId xmlns:a16="http://schemas.microsoft.com/office/drawing/2014/main" id="{68407C1C-A85B-4C55-BC1A-7CABAEF1C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665" y="1417983"/>
            <a:ext cx="5509992" cy="417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593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585606" y="1361661"/>
            <a:ext cx="11020787" cy="4134678"/>
          </a:xfrm>
          <a:solidFill>
            <a:schemeClr val="accent1">
              <a:lumMod val="50000"/>
              <a:alpha val="59000"/>
            </a:schemeClr>
          </a:solidFill>
          <a:ln>
            <a:noFill/>
          </a:ln>
        </p:spPr>
        <p:txBody>
          <a:bodyPr>
            <a:normAutofit/>
          </a:bodyPr>
          <a:lstStyle/>
          <a:p>
            <a:r>
              <a:rPr lang="sr-Cyrl-RS" sz="3600" b="1" dirty="0"/>
              <a:t>КОЈЕ ИЗБОРНЕ ПРОГРАМЕ МОГУ ДА ОДАБЕРЕМ ?</a:t>
            </a:r>
            <a:br>
              <a:rPr lang="sr-Cyrl-RS" sz="3600" b="1" dirty="0"/>
            </a:br>
            <a:br>
              <a:rPr lang="sr-Cyrl-RS" b="1" dirty="0"/>
            </a:br>
            <a:r>
              <a:rPr lang="sr-Cyrl-RS" b="1" dirty="0"/>
              <a:t>ДРУГИ РАЗРЕД</a:t>
            </a:r>
            <a:br>
              <a:rPr lang="sr-Cyrl-RS" b="1" dirty="0"/>
            </a:br>
            <a:r>
              <a:rPr lang="sr-Cyrl-RS" b="1" dirty="0"/>
              <a:t>два од четири понуђена</a:t>
            </a:r>
            <a:endParaRPr lang="sr-Latn-RS" b="1" dirty="0"/>
          </a:p>
        </p:txBody>
      </p:sp>
    </p:spTree>
    <p:extLst>
      <p:ext uri="{BB962C8B-B14F-4D97-AF65-F5344CB8AC3E}">
        <p14:creationId xmlns:p14="http://schemas.microsoft.com/office/powerpoint/2010/main" val="39632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062" y="1732449"/>
            <a:ext cx="10777227" cy="4058751"/>
          </a:xfrm>
          <a:ln>
            <a:solidFill>
              <a:schemeClr val="accent1">
                <a:lumMod val="60000"/>
                <a:lumOff val="40000"/>
              </a:schemeClr>
            </a:solidFill>
          </a:ln>
        </p:spPr>
        <p:txBody>
          <a:bodyPr>
            <a:normAutofit/>
          </a:bodyPr>
          <a:lstStyle/>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Циљ учења изборног програма Језик, медији и култура је да допринесе унапређивању комуникацијских вештина, развоју медијске културе и усвајању културних образаца који ће ученику омогућити сналажење у савременом свету, изградњу идентитета и даљи професионални развој.</a:t>
            </a:r>
          </a:p>
          <a:p>
            <a:pPr marL="36900" indent="0" algn="just">
              <a:buNone/>
            </a:pPr>
            <a:r>
              <a:rPr lang="sr-Cyrl-RS" sz="2400" dirty="0">
                <a:latin typeface="Cambria" panose="02040503050406030204" pitchFamily="18" charset="0"/>
                <a:ea typeface="Cambria" panose="02040503050406030204" pitchFamily="18" charset="0"/>
              </a:rPr>
              <a:t>У другом разреду: годишњи фонд часова је 37 (један час недељно)</a:t>
            </a:r>
          </a:p>
          <a:p>
            <a:pPr marL="36900" indent="0" algn="just">
              <a:buNone/>
            </a:pPr>
            <a:endParaRPr lang="sr-Cyrl-RS" sz="24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702062" y="318053"/>
            <a:ext cx="10777227" cy="970450"/>
          </a:xfrm>
          <a:solidFill>
            <a:schemeClr val="accent1">
              <a:lumMod val="50000"/>
              <a:alpha val="59000"/>
            </a:schemeClr>
          </a:solidFill>
          <a:ln>
            <a:noFill/>
          </a:ln>
        </p:spPr>
        <p:txBody>
          <a:bodyPr>
            <a:normAutofit fontScale="90000"/>
          </a:bodyPr>
          <a:lstStyle/>
          <a:p>
            <a:r>
              <a:rPr lang="sr-Cyrl-RS" b="1" dirty="0"/>
              <a:t>1. ЈЕЗИК, МЕДИЈИ И КУЛТУРА:</a:t>
            </a:r>
            <a:r>
              <a:rPr lang="sr-Latn-RS" b="1" dirty="0"/>
              <a:t> </a:t>
            </a:r>
            <a:r>
              <a:rPr lang="sr-Cyrl-RS" b="1" dirty="0"/>
              <a:t>други разред</a:t>
            </a:r>
            <a:endParaRPr lang="sr-Latn-RS" b="1" dirty="0"/>
          </a:p>
        </p:txBody>
      </p:sp>
    </p:spTree>
    <p:extLst>
      <p:ext uri="{BB962C8B-B14F-4D97-AF65-F5344CB8AC3E}">
        <p14:creationId xmlns:p14="http://schemas.microsoft.com/office/powerpoint/2010/main" val="340880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fontScale="92500" lnSpcReduction="10000"/>
          </a:bodyPr>
          <a:lstStyle/>
          <a:p>
            <a:pPr marL="36900" indent="0" algn="just">
              <a:buNone/>
            </a:pPr>
            <a:r>
              <a:rPr lang="sr-Cyrl-RS" sz="2400" dirty="0">
                <a:latin typeface="Cambria" panose="02040503050406030204" pitchFamily="18" charset="0"/>
                <a:ea typeface="Cambria" panose="02040503050406030204" pitchFamily="18" charset="0"/>
              </a:rPr>
              <a:t>ДРУГИ РЕЗРЕД:</a:t>
            </a: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По завршетку програма ученик ће бити у стању да:</a:t>
            </a:r>
          </a:p>
          <a:p>
            <a:pPr marL="36900" indent="0" algn="just">
              <a:buNone/>
            </a:pPr>
            <a:endParaRPr lang="sr-Cyrl-RS" sz="2400" dirty="0">
              <a:latin typeface="Cambria" panose="02040503050406030204" pitchFamily="18" charset="0"/>
              <a:ea typeface="Cambria" panose="02040503050406030204" pitchFamily="18" charset="0"/>
            </a:endParaRPr>
          </a:p>
          <a:p>
            <a:pPr algn="just"/>
            <a:r>
              <a:rPr lang="ru-RU" sz="2400" dirty="0">
                <a:latin typeface="Cambria" panose="02040503050406030204" pitchFamily="18" charset="0"/>
                <a:ea typeface="Cambria" panose="02040503050406030204" pitchFamily="18" charset="0"/>
              </a:rPr>
              <a:t>критички разматра позитиван и негативан утицај медија;</a:t>
            </a:r>
          </a:p>
          <a:p>
            <a:pPr algn="just"/>
            <a:r>
              <a:rPr lang="ru-RU" sz="2400" dirty="0">
                <a:latin typeface="Cambria" panose="02040503050406030204" pitchFamily="18" charset="0"/>
                <a:ea typeface="Cambria" panose="02040503050406030204" pitchFamily="18" charset="0"/>
              </a:rPr>
              <a:t>процењује значај и утицај информација и извора информација и повезује их са сопственим искуством ради решавања различитих ситуација;</a:t>
            </a:r>
          </a:p>
          <a:p>
            <a:pPr algn="just"/>
            <a:r>
              <a:rPr lang="ru-RU" sz="2400" dirty="0">
                <a:latin typeface="Cambria" panose="02040503050406030204" pitchFamily="18" charset="0"/>
                <a:ea typeface="Cambria" panose="02040503050406030204" pitchFamily="18" charset="0"/>
              </a:rPr>
              <a:t>препознаје примере манипулације, дискриминације и говора мржње у медијима и има критички однос према њима;</a:t>
            </a:r>
          </a:p>
          <a:p>
            <a:pPr algn="just"/>
            <a:r>
              <a:rPr lang="ru-RU" sz="2400" dirty="0">
                <a:latin typeface="Cambria" panose="02040503050406030204" pitchFamily="18" charset="0"/>
                <a:ea typeface="Cambria" panose="02040503050406030204" pitchFamily="18" charset="0"/>
              </a:rPr>
              <a:t>одговорно се односи према креирању сопствених медијских порука;</a:t>
            </a:r>
          </a:p>
          <a:p>
            <a:pPr algn="just"/>
            <a:r>
              <a:rPr lang="ru-RU" sz="2400" dirty="0">
                <a:latin typeface="Cambria" panose="02040503050406030204" pitchFamily="18" charset="0"/>
                <a:ea typeface="Cambria" panose="02040503050406030204" pitchFamily="18" charset="0"/>
              </a:rPr>
              <a:t>комуницира на конструктиван начин;</a:t>
            </a:r>
          </a:p>
          <a:p>
            <a:pPr algn="just"/>
            <a:r>
              <a:rPr lang="ru-RU" sz="2400" dirty="0">
                <a:latin typeface="Cambria" panose="02040503050406030204" pitchFamily="18" charset="0"/>
                <a:ea typeface="Cambria" panose="02040503050406030204" pitchFamily="18" charset="0"/>
              </a:rPr>
              <a:t>исказује спремност да учествује у акцијама чији је циљ унапређивање медијске културе;</a:t>
            </a:r>
          </a:p>
          <a:p>
            <a:pPr algn="just"/>
            <a:r>
              <a:rPr lang="ru-RU" sz="2400" dirty="0">
                <a:latin typeface="Cambria" panose="02040503050406030204" pitchFamily="18" charset="0"/>
                <a:ea typeface="Cambria" panose="02040503050406030204" pitchFamily="18" charset="0"/>
              </a:rPr>
              <a:t>разликује културне од популарних садржаја и на основу тога доноси вредносне судове.</a:t>
            </a: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559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fontScale="92500" lnSpcReduction="20000"/>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ДРУГИ РЕЗРЕД ЈЕЗИК, МЕДИЈИ И КУЛТУРА:</a:t>
            </a:r>
          </a:p>
          <a:p>
            <a:pPr marL="36900" indent="0" algn="just">
              <a:buNone/>
            </a:pPr>
            <a:r>
              <a:rPr lang="sr-Cyrl-RS" sz="2600" b="1" u="sng" dirty="0">
                <a:latin typeface="Cambria" panose="02040503050406030204" pitchFamily="18" charset="0"/>
                <a:ea typeface="Cambria" panose="02040503050406030204" pitchFamily="18" charset="0"/>
              </a:rPr>
              <a:t>Тема 1: </a:t>
            </a:r>
            <a:r>
              <a:rPr lang="ru-RU" sz="2600" b="1" u="sng" dirty="0">
                <a:latin typeface="Cambria" panose="02040503050406030204" pitchFamily="18" charset="0"/>
                <a:ea typeface="Cambria" panose="02040503050406030204" pitchFamily="18" charset="0"/>
              </a:rPr>
              <a:t>Медији и забава ‒ популарне експресивне форме</a:t>
            </a:r>
            <a:endParaRPr lang="sr-Cyrl-RS" sz="2600" b="1" u="sng" dirty="0">
              <a:latin typeface="Cambria" panose="02040503050406030204" pitchFamily="18" charset="0"/>
              <a:ea typeface="Cambria" panose="02040503050406030204" pitchFamily="18" charset="0"/>
            </a:endParaRP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36900" indent="0" algn="just">
              <a:buNone/>
            </a:pPr>
            <a:r>
              <a:rPr lang="ru-RU" sz="2400" dirty="0">
                <a:latin typeface="Cambria" panose="02040503050406030204" pitchFamily="18" charset="0"/>
                <a:ea typeface="Cambria" panose="02040503050406030204" pitchFamily="18" charset="0"/>
              </a:rPr>
              <a:t>Наративност и интерактивност (филмови, серије, видео игре, тв садржаји, влогови, јутјуб садржаји) / медијска конвергенција (медији и форме и садржаји: књига, филм, стрип, трејлер, позориште, спот, радио драма);</a:t>
            </a:r>
          </a:p>
          <a:p>
            <a:pPr marL="36900" indent="0" algn="just">
              <a:buNone/>
            </a:pPr>
            <a:r>
              <a:rPr lang="sr-Cyrl-RS" sz="2600" b="1" u="sng" dirty="0">
                <a:latin typeface="Cambria" panose="02040503050406030204" pitchFamily="18" charset="0"/>
                <a:ea typeface="Cambria" panose="02040503050406030204" pitchFamily="18" charset="0"/>
              </a:rPr>
              <a:t>Тема 2: </a:t>
            </a:r>
            <a:r>
              <a:rPr lang="ru-RU" sz="2600" b="1" u="sng" dirty="0">
                <a:latin typeface="Cambria" panose="02040503050406030204" pitchFamily="18" charset="0"/>
                <a:ea typeface="Cambria" panose="02040503050406030204" pitchFamily="18" charset="0"/>
              </a:rPr>
              <a:t>Аматерска култура и креативни активизам</a:t>
            </a:r>
            <a:endParaRPr lang="sr-Cyrl-RS" sz="2600" b="1" u="sng" dirty="0">
              <a:latin typeface="Cambria" panose="02040503050406030204" pitchFamily="18" charset="0"/>
              <a:ea typeface="Cambria" panose="02040503050406030204" pitchFamily="18" charset="0"/>
            </a:endParaRPr>
          </a:p>
          <a:p>
            <a:pPr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36900" indent="0" algn="just">
              <a:buNone/>
            </a:pPr>
            <a:r>
              <a:rPr lang="sr-Cyrl-RS" sz="2400" dirty="0">
                <a:latin typeface="Cambria" panose="02040503050406030204" pitchFamily="18" charset="0"/>
                <a:ea typeface="Cambria" panose="02040503050406030204" pitchFamily="18" charset="0"/>
              </a:rPr>
              <a:t>Улична уметност (музика, плес, сликарство, слем поезија и друге вернакуларне праксе) / сквотери (</a:t>
            </a:r>
            <a:r>
              <a:rPr lang="sr-Latn-RS" sz="2400" dirty="0">
                <a:latin typeface="Cambria" panose="02040503050406030204" pitchFamily="18" charset="0"/>
                <a:ea typeface="Cambria" panose="02040503050406030204" pitchFamily="18" charset="0"/>
              </a:rPr>
              <a:t>squatter, squatting)</a:t>
            </a:r>
            <a:r>
              <a:rPr lang="sr-Cyrl-RS" sz="2400" dirty="0">
                <a:latin typeface="Cambria" panose="02040503050406030204" pitchFamily="18" charset="0"/>
                <a:ea typeface="Cambria" panose="02040503050406030204" pitchFamily="18" charset="0"/>
              </a:rPr>
              <a:t> / </a:t>
            </a:r>
            <a:r>
              <a:rPr lang="sr-Latn-RS" sz="2400" dirty="0">
                <a:latin typeface="Cambria" panose="02040503050406030204" pitchFamily="18" charset="0"/>
                <a:ea typeface="Cambria" panose="02040503050406030204" pitchFamily="18" charset="0"/>
              </a:rPr>
              <a:t>home-made </a:t>
            </a:r>
            <a:r>
              <a:rPr lang="sr-Cyrl-RS" sz="2400" dirty="0">
                <a:latin typeface="Cambria" panose="02040503050406030204" pitchFamily="18" charset="0"/>
                <a:ea typeface="Cambria" panose="02040503050406030204" pitchFamily="18" charset="0"/>
              </a:rPr>
              <a:t>музика: музика из собе (коришћење </a:t>
            </a:r>
            <a:r>
              <a:rPr lang="sr-Latn-RS" sz="2400" dirty="0">
                <a:latin typeface="Cambria" panose="02040503050406030204" pitchFamily="18" charset="0"/>
                <a:ea typeface="Cambria" panose="02040503050406030204" pitchFamily="18" charset="0"/>
              </a:rPr>
              <a:t>PC-</a:t>
            </a:r>
            <a:r>
              <a:rPr lang="sr-Cyrl-RS" sz="2400" dirty="0">
                <a:latin typeface="Cambria" panose="02040503050406030204" pitchFamily="18" charset="0"/>
                <a:ea typeface="Cambria" panose="02040503050406030204" pitchFamily="18" charset="0"/>
              </a:rPr>
              <a:t>а, лаптопова за музичко стварање у кућним условима) / креативна употреба смарт телефона;</a:t>
            </a:r>
          </a:p>
          <a:p>
            <a:pPr marL="36900" indent="0" algn="just">
              <a:buNone/>
            </a:pPr>
            <a:r>
              <a:rPr lang="sr-Cyrl-RS" sz="2400" b="1" u="sng" dirty="0">
                <a:latin typeface="Cambria" panose="02040503050406030204" pitchFamily="18" charset="0"/>
                <a:ea typeface="Cambria" panose="02040503050406030204" pitchFamily="18" charset="0"/>
              </a:rPr>
              <a:t>Тема 3: Идентитет у дигиталном окружењу</a:t>
            </a:r>
          </a:p>
          <a:p>
            <a:pPr algn="just"/>
            <a:r>
              <a:rPr lang="sr-Cyrl-RS" sz="2400" dirty="0">
                <a:latin typeface="Cambria" panose="02040503050406030204" pitchFamily="18" charset="0"/>
                <a:ea typeface="Cambria" panose="02040503050406030204" pitchFamily="18" charset="0"/>
              </a:rPr>
              <a:t>Садржаји:</a:t>
            </a:r>
          </a:p>
          <a:p>
            <a:pPr marL="36900" indent="0" algn="just">
              <a:buNone/>
            </a:pPr>
            <a:r>
              <a:rPr lang="ru-RU" sz="2400" dirty="0">
                <a:latin typeface="Cambria" panose="02040503050406030204" pitchFamily="18" charset="0"/>
                <a:ea typeface="Cambria" panose="02040503050406030204" pitchFamily="18" charset="0"/>
              </a:rPr>
              <a:t>Истраживање интернет идентитета (личних и групних) / преиспитивање и грађење личног интернет идентитета / Заштита интернет идентитета.</a:t>
            </a: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1022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treets: Vhils x Shepard Fairey – “American Dreamers” (Los Angeles) «  Arrested Motion">
            <a:extLst>
              <a:ext uri="{FF2B5EF4-FFF2-40B4-BE49-F238E27FC236}">
                <a16:creationId xmlns:a16="http://schemas.microsoft.com/office/drawing/2014/main" id="{C06AAB82-0E9C-46A2-8D4B-A6D504107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39" y="278296"/>
            <a:ext cx="11184835" cy="625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918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062" y="1732449"/>
            <a:ext cx="10777227" cy="4058751"/>
          </a:xfrm>
          <a:ln>
            <a:solidFill>
              <a:schemeClr val="accent1">
                <a:lumMod val="60000"/>
                <a:lumOff val="40000"/>
              </a:schemeClr>
            </a:solidFill>
          </a:ln>
        </p:spPr>
        <p:txBody>
          <a:bodyPr>
            <a:normAutofit/>
          </a:bodyPr>
          <a:lstStyle/>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ru-RU" sz="2400" dirty="0">
                <a:latin typeface="Cambria" panose="02040503050406030204" pitchFamily="18" charset="0"/>
                <a:ea typeface="Cambria" panose="02040503050406030204" pitchFamily="18" charset="0"/>
              </a:rPr>
              <a:t>Циљ учења изборног програма Појединaц, група и друштво је оспoсобљавање ученика за критичко сагледавање места појединца и група у друштву, њихових улога, права, одговорности и међузависности, ради развијања знања, вештина, вредности и ставова неопходних за конструктивно учешће у различитим ситуацијама својственим савременом динамичном друштву.</a:t>
            </a: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У другом разреду: годишњи фонд часова је 37 (један час недељно)</a:t>
            </a:r>
          </a:p>
          <a:p>
            <a:pPr marL="36900" indent="0" algn="just">
              <a:buNone/>
            </a:pPr>
            <a:endParaRPr lang="sr-Cyrl-RS" sz="24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702062" y="318053"/>
            <a:ext cx="10777227" cy="970450"/>
          </a:xfrm>
          <a:solidFill>
            <a:schemeClr val="accent1">
              <a:lumMod val="50000"/>
              <a:alpha val="59000"/>
            </a:schemeClr>
          </a:solidFill>
          <a:ln>
            <a:noFill/>
          </a:ln>
        </p:spPr>
        <p:txBody>
          <a:bodyPr>
            <a:normAutofit fontScale="90000"/>
          </a:bodyPr>
          <a:lstStyle/>
          <a:p>
            <a:r>
              <a:rPr lang="sr-Cyrl-RS" b="1" dirty="0"/>
              <a:t>2. ПОЈЕДИНАЦ, ГРУПА, ДРУШТВО: други разред</a:t>
            </a:r>
            <a:endParaRPr lang="sr-Latn-RS" b="1" dirty="0"/>
          </a:p>
        </p:txBody>
      </p:sp>
    </p:spTree>
    <p:extLst>
      <p:ext uri="{BB962C8B-B14F-4D97-AF65-F5344CB8AC3E}">
        <p14:creationId xmlns:p14="http://schemas.microsoft.com/office/powerpoint/2010/main" val="162763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lnSpcReduction="10000"/>
          </a:bodyPr>
          <a:lstStyle/>
          <a:p>
            <a:pPr marL="36900" indent="0" algn="just">
              <a:buNone/>
            </a:pPr>
            <a:r>
              <a:rPr lang="sr-Cyrl-RS" sz="2400" dirty="0">
                <a:latin typeface="Cambria" panose="02040503050406030204" pitchFamily="18" charset="0"/>
                <a:ea typeface="Cambria" panose="02040503050406030204" pitchFamily="18" charset="0"/>
              </a:rPr>
              <a:t>ДРУГИ РЕЗРЕД:</a:t>
            </a: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По завршетку програма ученик ће бити у стању да:</a:t>
            </a:r>
          </a:p>
          <a:p>
            <a:pPr marL="36900" indent="0" algn="just">
              <a:buNone/>
            </a:pPr>
            <a:endParaRPr lang="sr-Cyrl-RS" sz="2400" dirty="0">
              <a:latin typeface="Cambria" panose="02040503050406030204" pitchFamily="18" charset="0"/>
              <a:ea typeface="Cambria" panose="02040503050406030204" pitchFamily="18" charset="0"/>
            </a:endParaRPr>
          </a:p>
          <a:p>
            <a:pPr indent="-342900" algn="just">
              <a:lnSpc>
                <a:spcPct val="106000"/>
              </a:lnSpc>
              <a:spcBef>
                <a:spcPts val="0"/>
              </a:spcBef>
              <a:spcAft>
                <a:spcPts val="0"/>
              </a:spcAft>
            </a:pPr>
            <a:r>
              <a:rPr lang="ru-RU" sz="2400" dirty="0">
                <a:latin typeface="Cambria" panose="02040503050406030204" pitchFamily="18" charset="0"/>
                <a:ea typeface="Cambria" panose="02040503050406030204" pitchFamily="18" charset="0"/>
              </a:rPr>
              <a:t>аргументовано дискутује о традицији, култури и идентитету имајући у виду позицију појединца, групе и друштва;</a:t>
            </a:r>
          </a:p>
          <a:p>
            <a:pPr indent="-342900" algn="just">
              <a:lnSpc>
                <a:spcPct val="106000"/>
              </a:lnSpc>
              <a:spcBef>
                <a:spcPts val="0"/>
              </a:spcBef>
              <a:spcAft>
                <a:spcPts val="0"/>
              </a:spcAft>
            </a:pPr>
            <a:r>
              <a:rPr lang="ru-RU" sz="2400" dirty="0">
                <a:latin typeface="Cambria" panose="02040503050406030204" pitchFamily="18" charset="0"/>
                <a:ea typeface="Cambria" panose="02040503050406030204" pitchFamily="18" charset="0"/>
              </a:rPr>
              <a:t>уочи и анализира различите врсте интеракцијских процеса у друштву и међузависност појединца, групе и друштва;</a:t>
            </a:r>
          </a:p>
          <a:p>
            <a:pPr indent="-342900" algn="just">
              <a:lnSpc>
                <a:spcPct val="106000"/>
              </a:lnSpc>
              <a:spcBef>
                <a:spcPts val="0"/>
              </a:spcBef>
              <a:spcAft>
                <a:spcPts val="0"/>
              </a:spcAft>
            </a:pPr>
            <a:r>
              <a:rPr lang="ru-RU" sz="2400" dirty="0">
                <a:latin typeface="Cambria" panose="02040503050406030204" pitchFamily="18" charset="0"/>
                <a:ea typeface="Cambria" panose="02040503050406030204" pitchFamily="18" charset="0"/>
              </a:rPr>
              <a:t>одговорно се односи према сопственој и туђој традицији и култури;</a:t>
            </a:r>
          </a:p>
          <a:p>
            <a:pPr indent="-342900" algn="just">
              <a:lnSpc>
                <a:spcPct val="106000"/>
              </a:lnSpc>
              <a:spcBef>
                <a:spcPts val="0"/>
              </a:spcBef>
              <a:spcAft>
                <a:spcPts val="0"/>
              </a:spcAft>
            </a:pPr>
            <a:r>
              <a:rPr lang="ru-RU" sz="2400" dirty="0">
                <a:latin typeface="Cambria" panose="02040503050406030204" pitchFamily="18" charset="0"/>
                <a:ea typeface="Cambria" panose="02040503050406030204" pitchFamily="18" charset="0"/>
              </a:rPr>
              <a:t>критички се односи према традиционалним облицима понашања који умањују нечија права, дискриминишу или воде ка сегрегацији и сукобу;</a:t>
            </a:r>
          </a:p>
          <a:p>
            <a:pPr indent="-342900" algn="just">
              <a:lnSpc>
                <a:spcPct val="106000"/>
              </a:lnSpc>
              <a:spcBef>
                <a:spcPts val="0"/>
              </a:spcBef>
              <a:spcAft>
                <a:spcPts val="0"/>
              </a:spcAft>
            </a:pPr>
            <a:r>
              <a:rPr lang="ru-RU" sz="2400" dirty="0">
                <a:latin typeface="Cambria" panose="02040503050406030204" pitchFamily="18" charset="0"/>
                <a:ea typeface="Cambria" panose="02040503050406030204" pitchFamily="18" charset="0"/>
              </a:rPr>
              <a:t>критички се односи према утицајима која угрожавају нечији идентитет и слободу да буде другачији;</a:t>
            </a:r>
          </a:p>
          <a:p>
            <a:pPr indent="-342900" algn="just">
              <a:lnSpc>
                <a:spcPct val="106000"/>
              </a:lnSpc>
              <a:spcBef>
                <a:spcPts val="0"/>
              </a:spcBef>
              <a:spcAft>
                <a:spcPts val="0"/>
              </a:spcAft>
            </a:pPr>
            <a:r>
              <a:rPr lang="ru-RU" sz="2400" dirty="0">
                <a:latin typeface="Cambria" panose="02040503050406030204" pitchFamily="18" charset="0"/>
                <a:ea typeface="Cambria" panose="02040503050406030204" pitchFamily="18" charset="0"/>
              </a:rPr>
              <a:t>искаже просоцијалне ставове, вредности и осетљивост за друге;</a:t>
            </a:r>
          </a:p>
          <a:p>
            <a:pPr indent="-342900" algn="just">
              <a:lnSpc>
                <a:spcPct val="106000"/>
              </a:lnSpc>
              <a:spcBef>
                <a:spcPts val="0"/>
              </a:spcBef>
              <a:spcAft>
                <a:spcPts val="0"/>
              </a:spcAft>
            </a:pPr>
            <a:r>
              <a:rPr lang="ru-RU" sz="2400" dirty="0">
                <a:latin typeface="Cambria" panose="02040503050406030204" pitchFamily="18" charset="0"/>
                <a:ea typeface="Cambria" panose="02040503050406030204" pitchFamily="18" charset="0"/>
              </a:rPr>
              <a:t>препозна специфичности истраживања у друштвеним наукама.</a:t>
            </a: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2789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585606" y="1361661"/>
            <a:ext cx="11020787" cy="4134678"/>
          </a:xfrm>
          <a:solidFill>
            <a:schemeClr val="accent1">
              <a:lumMod val="50000"/>
              <a:alpha val="59000"/>
            </a:schemeClr>
          </a:solidFill>
          <a:ln>
            <a:noFill/>
          </a:ln>
        </p:spPr>
        <p:txBody>
          <a:bodyPr>
            <a:normAutofit/>
          </a:bodyPr>
          <a:lstStyle/>
          <a:p>
            <a:r>
              <a:rPr lang="sr-Cyrl-RS" sz="3600" b="1" dirty="0"/>
              <a:t>КОЈЕ ИЗБОРНЕ ПРОГРАМЕ МОГУ ДА ОДАБЕРЕМ ?</a:t>
            </a:r>
            <a:br>
              <a:rPr lang="sr-Cyrl-RS" sz="3600" b="1" dirty="0"/>
            </a:br>
            <a:br>
              <a:rPr lang="sr-Cyrl-RS" b="1" dirty="0"/>
            </a:br>
            <a:r>
              <a:rPr lang="sr-Cyrl-RS" b="1" dirty="0"/>
              <a:t>ПРВИ РАЗРЕД</a:t>
            </a:r>
            <a:br>
              <a:rPr lang="sr-Cyrl-RS" b="1" dirty="0"/>
            </a:br>
            <a:r>
              <a:rPr lang="sr-Cyrl-RS" b="1" dirty="0"/>
              <a:t>два од четири понуђена</a:t>
            </a:r>
            <a:endParaRPr lang="sr-Latn-RS" b="1" dirty="0"/>
          </a:p>
        </p:txBody>
      </p:sp>
    </p:spTree>
    <p:extLst>
      <p:ext uri="{BB962C8B-B14F-4D97-AF65-F5344CB8AC3E}">
        <p14:creationId xmlns:p14="http://schemas.microsoft.com/office/powerpoint/2010/main" val="3090407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ДРУГИ РЕЗРЕД ПОЈЕДИНАЦ, ГРУПА, ДРУШТВО:</a:t>
            </a:r>
          </a:p>
          <a:p>
            <a:pPr marL="36900" indent="0" algn="just">
              <a:buNone/>
            </a:pPr>
            <a:r>
              <a:rPr lang="sr-Cyrl-RS" sz="2600" b="1" u="sng" dirty="0">
                <a:latin typeface="Cambria" panose="02040503050406030204" pitchFamily="18" charset="0"/>
                <a:ea typeface="Cambria" panose="02040503050406030204" pitchFamily="18" charset="0"/>
              </a:rPr>
              <a:t>Тема 1: Лекције прошлости, перспективе будућности</a:t>
            </a: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36900" indent="0" algn="just">
              <a:buNone/>
            </a:pPr>
            <a:r>
              <a:rPr lang="ru-RU" sz="2400" dirty="0">
                <a:latin typeface="Cambria" panose="02040503050406030204" pitchFamily="18" charset="0"/>
                <a:ea typeface="Cambria" panose="02040503050406030204" pitchFamily="18" charset="0"/>
              </a:rPr>
              <a:t>Традиција – материјално и нематеријално наслеђе једног друштва.Значај традиције за појединца, групу, друштво /  Сазнања антропологије, историје, етнологије, археологије, историје уметности у функцији упознавања традиције / Традиција и културно наслеђе у Србији као мултикултурној средини. Необични обичаји у Србији / Културна баштина Србије на листи Унеска / Митови који опстају кроз време и њихова функција / Начини чувања традиције и утицаји који је угрожавају / Традиција као позитивно наслеђе и као препрека напретку појединца,групе, друштва / Злоупотреба традиције / Промене у традиционалним међугенерацијским односима и свакодневном животу / Родне улоге и односи између полова, родна дискриминација под окриљем традиције / Будућност традиције у свету који постаје „глобално село”.</a:t>
            </a: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7280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lnSpcReduction="10000"/>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ДРУГИ РЕЗРЕД ПОЈЕДИНАЦ, ГРУПА, ДРУШТВО:</a:t>
            </a:r>
          </a:p>
          <a:p>
            <a:pPr marL="36900" indent="0" algn="just">
              <a:buNone/>
            </a:pPr>
            <a:r>
              <a:rPr lang="sr-Cyrl-RS" sz="2600" b="1" u="sng" dirty="0">
                <a:latin typeface="Cambria" panose="02040503050406030204" pitchFamily="18" charset="0"/>
                <a:ea typeface="Cambria" panose="02040503050406030204" pitchFamily="18" charset="0"/>
              </a:rPr>
              <a:t>Тема 2: Култура и идентитет</a:t>
            </a: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36900" indent="0" algn="just">
              <a:buNone/>
            </a:pPr>
            <a:endParaRPr lang="ru-RU" sz="2400" dirty="0">
              <a:latin typeface="Cambria" panose="02040503050406030204" pitchFamily="18" charset="0"/>
              <a:ea typeface="Cambria" panose="02040503050406030204" pitchFamily="18" charset="0"/>
            </a:endParaRPr>
          </a:p>
          <a:p>
            <a:pPr marL="36900" indent="0" algn="just">
              <a:buNone/>
            </a:pPr>
            <a:r>
              <a:rPr lang="ru-RU" sz="2400" dirty="0">
                <a:latin typeface="Cambria" panose="02040503050406030204" pitchFamily="18" charset="0"/>
                <a:ea typeface="Cambria" panose="02040503050406030204" pitchFamily="18" charset="0"/>
              </a:rPr>
              <a:t>Фактори који утичу на формирање идентитета –породица, друштво, религија, култура. / Култура и њене функције у развоју појединца, групе, друштва. /  Начела културне политике Републике Србије. Култура у Србији изражена кроз статистику / Некултура, њене манифестације и последице по појединца, групу и друштво. Шунд и кич / Позитиван и негативнан утицај масовних медија на доступност и квалитет културне понуде / Мултикултурализам и акултурација. Културна асимилација и конформизам / Елитистичка, народна, популарна (масовна) култура.Поткултура и контракултура / Меценство у култури некад и сад / Комерцијализација културе. Потрошачка култура и производња потреба / Тело и физичка обележја (коса, тетоважа, пирсинг...), као део идентитета и културе некад и сад.</a:t>
            </a: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9481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Традиција и обичаји - Белановица">
            <a:extLst>
              <a:ext uri="{FF2B5EF4-FFF2-40B4-BE49-F238E27FC236}">
                <a16:creationId xmlns:a16="http://schemas.microsoft.com/office/drawing/2014/main" id="{364AA1CC-56F0-44D6-8642-2BFDF91BD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11" y="211015"/>
            <a:ext cx="5872089" cy="32179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RADICIJA I OBIČAJI - Srpska Televizija Inc USA, Nadica Janić">
            <a:extLst>
              <a:ext uri="{FF2B5EF4-FFF2-40B4-BE49-F238E27FC236}">
                <a16:creationId xmlns:a16="http://schemas.microsoft.com/office/drawing/2014/main" id="{A10A55EB-9569-4402-80A7-D2803DC6F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11" y="3615397"/>
            <a:ext cx="5872089" cy="30315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Како сачувати традицију? - ОГЊИШТЕ">
            <a:extLst>
              <a:ext uri="{FF2B5EF4-FFF2-40B4-BE49-F238E27FC236}">
                <a16:creationId xmlns:a16="http://schemas.microsoft.com/office/drawing/2014/main" id="{4C8BED4E-E3C4-4D8A-A044-489A9CE66D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398"/>
          <a:stretch/>
        </p:blipFill>
        <p:spPr bwMode="auto">
          <a:xfrm>
            <a:off x="6443003" y="1371600"/>
            <a:ext cx="523787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484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062" y="1732449"/>
            <a:ext cx="10777227" cy="4058751"/>
          </a:xfrm>
          <a:ln>
            <a:solidFill>
              <a:schemeClr val="accent1">
                <a:lumMod val="60000"/>
                <a:lumOff val="40000"/>
              </a:schemeClr>
            </a:solidFill>
          </a:ln>
        </p:spPr>
        <p:txBody>
          <a:bodyPr>
            <a:normAutofit/>
          </a:bodyPr>
          <a:lstStyle/>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ru-RU" sz="2400" dirty="0">
                <a:latin typeface="Cambria" panose="02040503050406030204" pitchFamily="18" charset="0"/>
                <a:ea typeface="Cambria" panose="02040503050406030204" pitchFamily="18" charset="0"/>
              </a:rPr>
              <a:t>Циљ учења изборног програма Уметност и дизајн је да ученик кроз истраживање уметности и стваралачки рад развија осетљивост за естетику, креативност, радозналост и мотивацију за стварање и изражавање у различитим медијима, као и да формира навику да се континуирано укључује у уметнички и културни живот заједнице.</a:t>
            </a: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У другом разреду: годишњи фонд часова је 37 (један час недељно)</a:t>
            </a:r>
          </a:p>
          <a:p>
            <a:pPr marL="36900" indent="0" algn="just">
              <a:buNone/>
            </a:pPr>
            <a:endParaRPr lang="sr-Cyrl-RS" sz="24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702062" y="318053"/>
            <a:ext cx="10777227" cy="970450"/>
          </a:xfrm>
          <a:solidFill>
            <a:schemeClr val="accent1">
              <a:lumMod val="50000"/>
              <a:alpha val="59000"/>
            </a:schemeClr>
          </a:solidFill>
          <a:ln>
            <a:noFill/>
          </a:ln>
        </p:spPr>
        <p:txBody>
          <a:bodyPr>
            <a:normAutofit/>
          </a:bodyPr>
          <a:lstStyle/>
          <a:p>
            <a:r>
              <a:rPr lang="sr-Cyrl-RS" b="1" dirty="0"/>
              <a:t>3. УМЕТНОСТ И ДИЗАЈН: други разред</a:t>
            </a:r>
            <a:endParaRPr lang="sr-Latn-RS" b="1" dirty="0"/>
          </a:p>
        </p:txBody>
      </p:sp>
    </p:spTree>
    <p:extLst>
      <p:ext uri="{BB962C8B-B14F-4D97-AF65-F5344CB8AC3E}">
        <p14:creationId xmlns:p14="http://schemas.microsoft.com/office/powerpoint/2010/main" val="2704540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069495"/>
          </a:xfrm>
          <a:ln>
            <a:solidFill>
              <a:schemeClr val="accent1">
                <a:lumMod val="60000"/>
                <a:lumOff val="40000"/>
              </a:schemeClr>
            </a:solidFill>
          </a:ln>
        </p:spPr>
        <p:txBody>
          <a:bodyPr>
            <a:normAutofit fontScale="25000" lnSpcReduction="20000"/>
          </a:bodyPr>
          <a:lstStyle/>
          <a:p>
            <a:pPr marL="36900" indent="0" algn="just">
              <a:buNone/>
            </a:pPr>
            <a:r>
              <a:rPr lang="sr-Cyrl-RS" sz="8000" dirty="0">
                <a:latin typeface="Cambria" panose="02040503050406030204" pitchFamily="18" charset="0"/>
                <a:ea typeface="Cambria" panose="02040503050406030204" pitchFamily="18" charset="0"/>
              </a:rPr>
              <a:t>ДРУГИ РЕЗРЕД:</a:t>
            </a:r>
          </a:p>
          <a:p>
            <a:pPr marL="36900" indent="0" algn="just">
              <a:buNone/>
            </a:pPr>
            <a:endParaRPr lang="sr-Cyrl-RS" sz="8000" dirty="0">
              <a:latin typeface="Cambria" panose="02040503050406030204" pitchFamily="18" charset="0"/>
              <a:ea typeface="Cambria" panose="02040503050406030204" pitchFamily="18" charset="0"/>
            </a:endParaRPr>
          </a:p>
          <a:p>
            <a:pPr marL="36900" indent="0" algn="just">
              <a:buNone/>
            </a:pPr>
            <a:r>
              <a:rPr lang="sr-Cyrl-RS" sz="8000" dirty="0">
                <a:latin typeface="Cambria" panose="02040503050406030204" pitchFamily="18" charset="0"/>
                <a:ea typeface="Cambria" panose="02040503050406030204" pitchFamily="18" charset="0"/>
              </a:rPr>
              <a:t>По завршетку програма ученик ће бити у стању да:</a:t>
            </a:r>
          </a:p>
          <a:p>
            <a:pPr marL="36900" indent="0" algn="just">
              <a:buNone/>
            </a:pPr>
            <a:endParaRPr lang="sr-Cyrl-RS" sz="8000" dirty="0">
              <a:latin typeface="Cambria" panose="02040503050406030204" pitchFamily="18" charset="0"/>
              <a:ea typeface="Cambria" panose="02040503050406030204" pitchFamily="18" charset="0"/>
            </a:endParaRPr>
          </a:p>
          <a:p>
            <a:pPr algn="just"/>
            <a:r>
              <a:rPr lang="ru-RU" sz="8000" dirty="0">
                <a:latin typeface="Cambria" panose="02040503050406030204" pitchFamily="18" charset="0"/>
                <a:ea typeface="Cambria" panose="02040503050406030204" pitchFamily="18" charset="0"/>
              </a:rPr>
              <a:t>разматра сличности, разлике и повезаност различитих уметности;</a:t>
            </a:r>
          </a:p>
          <a:p>
            <a:pPr algn="just"/>
            <a:r>
              <a:rPr lang="ru-RU" sz="8000" dirty="0">
                <a:latin typeface="Cambria" panose="02040503050406030204" pitchFamily="18" charset="0"/>
                <a:ea typeface="Cambria" panose="02040503050406030204" pitchFamily="18" charset="0"/>
              </a:rPr>
              <a:t> реализује идеје уважавјући принципе одабраних уметничких дисциплина;</a:t>
            </a:r>
          </a:p>
          <a:p>
            <a:pPr algn="just"/>
            <a:r>
              <a:rPr lang="ru-RU" sz="8000" dirty="0">
                <a:latin typeface="Cambria" panose="02040503050406030204" pitchFamily="18" charset="0"/>
                <a:ea typeface="Cambria" panose="02040503050406030204" pitchFamily="18" charset="0"/>
              </a:rPr>
              <a:t>користи релевантне изворе за истраживање остварења и појава у уметности;</a:t>
            </a:r>
          </a:p>
          <a:p>
            <a:pPr algn="just"/>
            <a:r>
              <a:rPr lang="ru-RU" sz="8000" dirty="0">
                <a:latin typeface="Cambria" panose="02040503050406030204" pitchFamily="18" charset="0"/>
                <a:ea typeface="Cambria" panose="02040503050406030204" pitchFamily="18" charset="0"/>
              </a:rPr>
              <a:t>користи разноврсне податке као подстицај за стваралачки рад;</a:t>
            </a:r>
          </a:p>
          <a:p>
            <a:pPr algn="just"/>
            <a:r>
              <a:rPr lang="ru-RU" sz="8000" dirty="0">
                <a:latin typeface="Cambria" panose="02040503050406030204" pitchFamily="18" charset="0"/>
                <a:ea typeface="Cambria" panose="02040503050406030204" pitchFamily="18" charset="0"/>
              </a:rPr>
              <a:t>презентује идеје, радове и уметничка остварења у одабраном медију;</a:t>
            </a:r>
          </a:p>
          <a:p>
            <a:pPr algn="just"/>
            <a:r>
              <a:rPr lang="ru-RU" sz="8000" dirty="0">
                <a:latin typeface="Cambria" panose="02040503050406030204" pitchFamily="18" charset="0"/>
                <a:ea typeface="Cambria" panose="02040503050406030204" pitchFamily="18" charset="0"/>
              </a:rPr>
              <a:t>предлаже садржаје или активности у којима се повезују различите уметности;</a:t>
            </a:r>
          </a:p>
          <a:p>
            <a:pPr algn="just"/>
            <a:r>
              <a:rPr lang="ru-RU" sz="8000" dirty="0">
                <a:latin typeface="Cambria" panose="02040503050406030204" pitchFamily="18" charset="0"/>
                <a:ea typeface="Cambria" panose="02040503050406030204" pitchFamily="18" charset="0"/>
              </a:rPr>
              <a:t>комуницира учтиво, јасно и аргументовано уз уважавање различитих мишљења, идеја и естетских доживљаја;</a:t>
            </a:r>
          </a:p>
          <a:p>
            <a:pPr algn="just"/>
            <a:r>
              <a:rPr lang="ru-RU" sz="8000" dirty="0">
                <a:latin typeface="Cambria" panose="02040503050406030204" pitchFamily="18" charset="0"/>
                <a:ea typeface="Cambria" panose="02040503050406030204" pitchFamily="18" charset="0"/>
              </a:rPr>
              <a:t>исказује утисак о естетичким квалитетима уметничких дела;</a:t>
            </a:r>
          </a:p>
          <a:p>
            <a:pPr algn="just"/>
            <a:r>
              <a:rPr lang="ru-RU" sz="8000" dirty="0">
                <a:latin typeface="Cambria" panose="02040503050406030204" pitchFamily="18" charset="0"/>
                <a:ea typeface="Cambria" panose="02040503050406030204" pitchFamily="18" charset="0"/>
              </a:rPr>
              <a:t>просуђује, критички, утицај уметности на здравље;</a:t>
            </a:r>
          </a:p>
          <a:p>
            <a:pPr algn="just"/>
            <a:r>
              <a:rPr lang="ru-RU" sz="8000" dirty="0">
                <a:latin typeface="Cambria" panose="02040503050406030204" pitchFamily="18" charset="0"/>
                <a:ea typeface="Cambria" panose="02040503050406030204" pitchFamily="18" charset="0"/>
              </a:rPr>
              <a:t>учествује, према сопственим способностима и интересовањима, у истраживању, смишљању, планирању и реализацији мањег пројекта.</a:t>
            </a:r>
            <a:endParaRPr lang="sr-Cyrl-RS" sz="80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296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ДРУГИ РЕЗРЕД УМЕТНОСТ И ДИЗАЈН:</a:t>
            </a:r>
          </a:p>
          <a:p>
            <a:pPr marL="36900" indent="0" algn="just">
              <a:buNone/>
            </a:pPr>
            <a:r>
              <a:rPr lang="sr-Cyrl-RS" sz="2600" b="1" u="sng" dirty="0">
                <a:latin typeface="Cambria" panose="02040503050406030204" pitchFamily="18" charset="0"/>
                <a:ea typeface="Cambria" panose="02040503050406030204" pitchFamily="18" charset="0"/>
              </a:rPr>
              <a:t>Тема 1: Контекст</a:t>
            </a: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36900" indent="0" algn="just">
              <a:buNone/>
            </a:pPr>
            <a:r>
              <a:rPr lang="ru-RU" sz="2400" dirty="0">
                <a:latin typeface="Cambria" panose="02040503050406030204" pitchFamily="18" charset="0"/>
                <a:ea typeface="Cambria" panose="02040503050406030204" pitchFamily="18" charset="0"/>
              </a:rPr>
              <a:t>Уметничко дело у контексту; Уметност, идеје и идеологије / Site specific пројекти / Ангажована уметност / Примењене уметности / Звук и слика у контексту / Музика и игра у различитим деловима света / Музика и игра у различитим деловима Србије / Музика и покрет / Плес и визуелна уметност / Реч и слика (Илуминирани манускрипт, Од средњовековног манускрипта до дневне штампе) / Kњижевници који су сами илустровали своја дела / Уређење животног простора у савременом свету / Дизајн пермакултуре и самоодржива насеља / Пејзажна архитектура / Релациона уметност / Партиципативна уметност.</a:t>
            </a: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1234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ДРУГИ РЕЗРЕД УМЕТНОСТ И ДИЗАЈН:</a:t>
            </a:r>
          </a:p>
          <a:p>
            <a:pPr marL="36900" indent="0" algn="just">
              <a:buNone/>
            </a:pPr>
            <a:r>
              <a:rPr lang="sr-Cyrl-RS" sz="2600" b="1" u="sng" dirty="0">
                <a:latin typeface="Cambria" panose="02040503050406030204" pitchFamily="18" charset="0"/>
                <a:ea typeface="Cambria" panose="02040503050406030204" pitchFamily="18" charset="0"/>
              </a:rPr>
              <a:t>Тема 2: Тело</a:t>
            </a: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26670" indent="0" algn="just">
              <a:buNone/>
            </a:pPr>
            <a:r>
              <a:rPr lang="ru-RU" sz="2600" dirty="0">
                <a:latin typeface="Cambria" panose="02040503050406030204" pitchFamily="18" charset="0"/>
                <a:ea typeface="Cambria" panose="02040503050406030204" pitchFamily="18" charset="0"/>
                <a:cs typeface="Arial" panose="020B0604020202020204" pitchFamily="34" charset="0"/>
              </a:rPr>
              <a:t>Стереотипи лепоте тела / Од античког тела до тела у средњовековној уметности / Tелo у Западној уметности: од ренесансе до Боди арта / Тело идеје, идеје тела: Тело и идеологија / Тело извођача: тело које плеше, глуми, пева / Глума или перформанс?</a:t>
            </a:r>
          </a:p>
          <a:p>
            <a:pPr marL="36900" indent="0" algn="just">
              <a:buNone/>
            </a:pPr>
            <a:r>
              <a:rPr lang="sr-Cyrl-RS" sz="2600" b="1" u="sng" dirty="0">
                <a:latin typeface="Cambria" panose="02040503050406030204" pitchFamily="18" charset="0"/>
                <a:ea typeface="Cambria" panose="02040503050406030204" pitchFamily="18" charset="0"/>
              </a:rPr>
              <a:t>Тема 3: Интермедија</a:t>
            </a: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26670" indent="0" algn="just">
              <a:buNone/>
            </a:pPr>
            <a:r>
              <a:rPr lang="ru-RU" sz="2600" dirty="0">
                <a:latin typeface="Cambria" panose="02040503050406030204" pitchFamily="18" charset="0"/>
                <a:ea typeface="Cambria" panose="02040503050406030204" pitchFamily="18" charset="0"/>
                <a:cs typeface="Arial" panose="020B0604020202020204" pitchFamily="34" charset="0"/>
              </a:rPr>
              <a:t>Савремене уметничке праксе / Нови медији / Савремене уметничке манифестације у свету и код нас / Уметнички/музички фестивали у свету и код нас / Мултимедијалне представе / Виртуелни музеј / Сајмови науке и уметности / Спој различитих уметничких пракси.</a:t>
            </a:r>
          </a:p>
        </p:txBody>
      </p:sp>
    </p:spTree>
    <p:extLst>
      <p:ext uri="{BB962C8B-B14F-4D97-AF65-F5344CB8AC3E}">
        <p14:creationId xmlns:p14="http://schemas.microsoft.com/office/powerpoint/2010/main" val="103784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Škola plesa | Mesec dana časova samo 490din | Grupovina">
            <a:extLst>
              <a:ext uri="{FF2B5EF4-FFF2-40B4-BE49-F238E27FC236}">
                <a16:creationId xmlns:a16="http://schemas.microsoft.com/office/drawing/2014/main" id="{13786F0F-AC61-49BB-B0A2-AC1B3B1DC8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44"/>
          <a:stretch/>
        </p:blipFill>
        <p:spPr bwMode="auto">
          <a:xfrm>
            <a:off x="6197600" y="263525"/>
            <a:ext cx="5790974" cy="31654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Pejzažna arhitektura, Beograd :: Daibau.rs">
            <a:extLst>
              <a:ext uri="{FF2B5EF4-FFF2-40B4-BE49-F238E27FC236}">
                <a16:creationId xmlns:a16="http://schemas.microsoft.com/office/drawing/2014/main" id="{BE6F6675-3B17-4C2A-9903-BCBF6F70C3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1032" name="Picture 8" descr="Arhitektura, arhitekta :: Daibau.rs">
            <a:extLst>
              <a:ext uri="{FF2B5EF4-FFF2-40B4-BE49-F238E27FC236}">
                <a16:creationId xmlns:a16="http://schemas.microsoft.com/office/drawing/2014/main" id="{F91CC3A4-F8F4-4E75-A13D-70790B389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26" y="263525"/>
            <a:ext cx="5740174" cy="31654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gzit zvanično najbolji evropski festival! | Infomedia Balkan">
            <a:extLst>
              <a:ext uri="{FF2B5EF4-FFF2-40B4-BE49-F238E27FC236}">
                <a16:creationId xmlns:a16="http://schemas.microsoft.com/office/drawing/2014/main" id="{C856246C-28A2-4FEB-85D5-2425788E9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26" y="3495674"/>
            <a:ext cx="5740174" cy="32511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4 velikih svetskih muzeja koje možete posetiti iz udobnosti svog doma">
            <a:extLst>
              <a:ext uri="{FF2B5EF4-FFF2-40B4-BE49-F238E27FC236}">
                <a16:creationId xmlns:a16="http://schemas.microsoft.com/office/drawing/2014/main" id="{CD664194-3B6F-4C9C-8374-5E885D5C0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95674"/>
            <a:ext cx="5892574" cy="325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992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062" y="1732449"/>
            <a:ext cx="10777227" cy="4058751"/>
          </a:xfrm>
          <a:ln>
            <a:solidFill>
              <a:schemeClr val="accent1">
                <a:lumMod val="60000"/>
                <a:lumOff val="40000"/>
              </a:schemeClr>
            </a:solidFill>
          </a:ln>
        </p:spPr>
        <p:txBody>
          <a:bodyPr>
            <a:normAutofit/>
          </a:bodyPr>
          <a:lstStyle/>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ru-RU" sz="2400" dirty="0">
                <a:latin typeface="Cambria" panose="02040503050406030204" pitchFamily="18" charset="0"/>
                <a:ea typeface="Cambria" panose="02040503050406030204" pitchFamily="18" charset="0"/>
              </a:rPr>
              <a:t>Циљ учења изборног програма Примењене науке је да допринесе развоју научне и технолошке компетенције ученика, тј. развоју научног погледа на свет, система вредности и способности потребних за одговорну улогу у друштву и даљи лични и професионални развој.</a:t>
            </a: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У другом разреду: годишњи фонд часова је 37 (један час недељно)</a:t>
            </a:r>
          </a:p>
          <a:p>
            <a:pPr marL="36900" indent="0" algn="just">
              <a:buNone/>
            </a:pPr>
            <a:endParaRPr lang="sr-Cyrl-RS" sz="24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702062" y="318053"/>
            <a:ext cx="10777227" cy="970450"/>
          </a:xfrm>
          <a:solidFill>
            <a:schemeClr val="accent1">
              <a:lumMod val="50000"/>
              <a:alpha val="59000"/>
            </a:schemeClr>
          </a:solidFill>
          <a:ln>
            <a:noFill/>
          </a:ln>
        </p:spPr>
        <p:txBody>
          <a:bodyPr>
            <a:normAutofit/>
          </a:bodyPr>
          <a:lstStyle/>
          <a:p>
            <a:r>
              <a:rPr lang="sr-Cyrl-RS" b="1" dirty="0"/>
              <a:t>4. ПРИМЕЊЕНЕ НАУКЕ: други разред</a:t>
            </a:r>
            <a:endParaRPr lang="sr-Latn-RS" b="1" dirty="0"/>
          </a:p>
        </p:txBody>
      </p:sp>
    </p:spTree>
    <p:extLst>
      <p:ext uri="{BB962C8B-B14F-4D97-AF65-F5344CB8AC3E}">
        <p14:creationId xmlns:p14="http://schemas.microsoft.com/office/powerpoint/2010/main" val="3837817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069495"/>
          </a:xfrm>
          <a:ln>
            <a:solidFill>
              <a:schemeClr val="accent1">
                <a:lumMod val="60000"/>
                <a:lumOff val="40000"/>
              </a:schemeClr>
            </a:solidFill>
          </a:ln>
        </p:spPr>
        <p:txBody>
          <a:bodyPr>
            <a:normAutofit fontScale="40000" lnSpcReduction="20000"/>
          </a:bodyPr>
          <a:lstStyle/>
          <a:p>
            <a:pPr marL="36900" indent="0" algn="just">
              <a:buNone/>
            </a:pPr>
            <a:r>
              <a:rPr lang="sr-Cyrl-RS" sz="6000" dirty="0">
                <a:latin typeface="Cambria" panose="02040503050406030204" pitchFamily="18" charset="0"/>
                <a:ea typeface="Cambria" panose="02040503050406030204" pitchFamily="18" charset="0"/>
              </a:rPr>
              <a:t>ДРУГИ РЕЗРЕД:</a:t>
            </a:r>
          </a:p>
          <a:p>
            <a:pPr marL="36900" indent="0" algn="just">
              <a:buNone/>
            </a:pPr>
            <a:endParaRPr lang="sr-Cyrl-RS" sz="6000" dirty="0">
              <a:latin typeface="Cambria" panose="02040503050406030204" pitchFamily="18" charset="0"/>
              <a:ea typeface="Cambria" panose="02040503050406030204" pitchFamily="18" charset="0"/>
            </a:endParaRPr>
          </a:p>
          <a:p>
            <a:pPr marL="36900" indent="0" algn="just">
              <a:buNone/>
            </a:pPr>
            <a:r>
              <a:rPr lang="sr-Cyrl-RS" sz="6000" dirty="0">
                <a:latin typeface="Cambria" panose="02040503050406030204" pitchFamily="18" charset="0"/>
                <a:ea typeface="Cambria" panose="02040503050406030204" pitchFamily="18" charset="0"/>
              </a:rPr>
              <a:t>По завршетку програма ученик ће бити у стању да:</a:t>
            </a:r>
          </a:p>
          <a:p>
            <a:pPr marL="36900" indent="0" algn="just">
              <a:buNone/>
            </a:pPr>
            <a:endParaRPr lang="sr-Cyrl-RS" sz="6000" dirty="0">
              <a:latin typeface="Cambria" panose="02040503050406030204" pitchFamily="18" charset="0"/>
              <a:ea typeface="Cambria" panose="02040503050406030204" pitchFamily="18" charset="0"/>
            </a:endParaRPr>
          </a:p>
          <a:p>
            <a:pPr algn="just"/>
            <a:r>
              <a:rPr lang="ru-RU" sz="6000" dirty="0">
                <a:latin typeface="Cambria" panose="02040503050406030204" pitchFamily="18" charset="0"/>
                <a:ea typeface="Cambria" panose="02040503050406030204" pitchFamily="18" charset="0"/>
              </a:rPr>
              <a:t>демонстрира разумевање појмова фундаментална и примењена наука;</a:t>
            </a:r>
          </a:p>
          <a:p>
            <a:pPr algn="just"/>
            <a:r>
              <a:rPr lang="ru-RU" sz="6000" dirty="0">
                <a:latin typeface="Cambria" panose="02040503050406030204" pitchFamily="18" charset="0"/>
                <a:ea typeface="Cambria" panose="02040503050406030204" pitchFamily="18" charset="0"/>
              </a:rPr>
              <a:t>процењује значај и утицај научних достигнућа на свакодневни живот</a:t>
            </a:r>
          </a:p>
          <a:p>
            <a:pPr algn="just"/>
            <a:r>
              <a:rPr lang="ru-RU" sz="6000" dirty="0">
                <a:latin typeface="Cambria" panose="02040503050406030204" pitchFamily="18" charset="0"/>
                <a:ea typeface="Cambria" panose="02040503050406030204" pitchFamily="18" charset="0"/>
              </a:rPr>
              <a:t>демонстрира разумевање значаја примене зелених принципа у оквиру нових научних и технолошких достигнућа;</a:t>
            </a:r>
          </a:p>
          <a:p>
            <a:pPr algn="just"/>
            <a:r>
              <a:rPr lang="ru-RU" sz="6000" dirty="0">
                <a:latin typeface="Cambria" panose="02040503050406030204" pitchFamily="18" charset="0"/>
                <a:ea typeface="Cambria" panose="02040503050406030204" pitchFamily="18" charset="0"/>
              </a:rPr>
              <a:t>истражује, анализира и критички процењује резултате истраживања;</a:t>
            </a:r>
          </a:p>
          <a:p>
            <a:pPr algn="just"/>
            <a:r>
              <a:rPr lang="ru-RU" sz="6000" dirty="0">
                <a:latin typeface="Cambria" panose="02040503050406030204" pitchFamily="18" charset="0"/>
                <a:ea typeface="Cambria" panose="02040503050406030204" pitchFamily="18" charset="0"/>
              </a:rPr>
              <a:t>прикупља, анализира и обрађује резултате мерења;</a:t>
            </a:r>
          </a:p>
          <a:p>
            <a:pPr algn="just"/>
            <a:r>
              <a:rPr lang="ru-RU" sz="6000" dirty="0">
                <a:latin typeface="Cambria" panose="02040503050406030204" pitchFamily="18" charset="0"/>
                <a:ea typeface="Cambria" panose="02040503050406030204" pitchFamily="18" charset="0"/>
              </a:rPr>
              <a:t>осмишљава и предузима истраживање у решавању проблема, одговорно се односећи према свом животу, животу других и животној средини;</a:t>
            </a:r>
          </a:p>
          <a:p>
            <a:pPr algn="just"/>
            <a:r>
              <a:rPr lang="ru-RU" sz="6000" dirty="0">
                <a:latin typeface="Cambria" panose="02040503050406030204" pitchFamily="18" charset="0"/>
                <a:ea typeface="Cambria" panose="02040503050406030204" pitchFamily="18" charset="0"/>
              </a:rPr>
              <a:t>искаже и образложи позитиван став према стицању научних знања и примени научне методологије.</a:t>
            </a:r>
            <a:endParaRPr lang="sr-Cyrl-RS" sz="6000" dirty="0">
              <a:latin typeface="Cambria" panose="02040503050406030204" pitchFamily="18" charset="0"/>
              <a:ea typeface="Cambria" panose="02040503050406030204" pitchFamily="18" charset="0"/>
            </a:endParaRPr>
          </a:p>
          <a:p>
            <a:pPr marL="36900" indent="0" algn="just">
              <a:buNone/>
            </a:pPr>
            <a:endParaRPr lang="sr-Cyrl-RS" sz="8000" dirty="0">
              <a:latin typeface="Cambria" panose="02040503050406030204" pitchFamily="18" charset="0"/>
              <a:ea typeface="Cambria" panose="02040503050406030204" pitchFamily="18" charset="0"/>
            </a:endParaRPr>
          </a:p>
          <a:p>
            <a:pPr marL="36900" indent="0" algn="just">
              <a:buNone/>
            </a:pPr>
            <a:endParaRPr lang="sr-Cyrl-RS" sz="80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47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062" y="1732449"/>
            <a:ext cx="10777227" cy="4058751"/>
          </a:xfrm>
          <a:ln>
            <a:solidFill>
              <a:schemeClr val="accent1">
                <a:lumMod val="60000"/>
                <a:lumOff val="40000"/>
              </a:schemeClr>
            </a:solidFill>
          </a:ln>
        </p:spPr>
        <p:txBody>
          <a:bodyPr>
            <a:normAutofit/>
          </a:bodyPr>
          <a:lstStyle/>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Циљ изучавања изборног програма Језик, медији и култура је да допринесе унапређивању комуникацијских вештина, развоју медијске културе и усвајању културних образаца који ће ученику омогућити сналажење у савременом свету, изградњу идентитета и даљи професионални развој. </a:t>
            </a: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У првом разреду: годишњи фонд часова је 37 (један час недељно)</a:t>
            </a:r>
          </a:p>
          <a:p>
            <a:pPr marL="36900" indent="0" algn="just">
              <a:buNone/>
            </a:pPr>
            <a:endParaRPr lang="sr-Cyrl-RS" sz="2400" dirty="0">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702062" y="318053"/>
            <a:ext cx="10777227" cy="970450"/>
          </a:xfrm>
          <a:solidFill>
            <a:schemeClr val="accent1">
              <a:lumMod val="50000"/>
              <a:alpha val="59000"/>
            </a:schemeClr>
          </a:solidFill>
          <a:ln>
            <a:noFill/>
          </a:ln>
        </p:spPr>
        <p:txBody>
          <a:bodyPr>
            <a:normAutofit/>
          </a:bodyPr>
          <a:lstStyle/>
          <a:p>
            <a:r>
              <a:rPr lang="sr-Cyrl-RS" b="1" dirty="0"/>
              <a:t>1. ЈЕЗИК, МЕДИЈИ И КУЛТУРА:</a:t>
            </a:r>
            <a:r>
              <a:rPr lang="sr-Latn-RS" b="1" dirty="0"/>
              <a:t> </a:t>
            </a:r>
            <a:r>
              <a:rPr lang="sr-Cyrl-RS" b="1" dirty="0"/>
              <a:t>први разред</a:t>
            </a:r>
            <a:endParaRPr lang="sr-Latn-RS" b="1" dirty="0"/>
          </a:p>
        </p:txBody>
      </p:sp>
    </p:spTree>
    <p:extLst>
      <p:ext uri="{BB962C8B-B14F-4D97-AF65-F5344CB8AC3E}">
        <p14:creationId xmlns:p14="http://schemas.microsoft.com/office/powerpoint/2010/main" val="1070271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fontScale="92500"/>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ДРУГИ РЕЗРЕД ПРИМЕЊЕНЕ НАУКЕ:</a:t>
            </a:r>
          </a:p>
          <a:p>
            <a:pPr marL="36900" indent="0" algn="just">
              <a:buNone/>
            </a:pPr>
            <a:r>
              <a:rPr lang="sr-Cyrl-RS" sz="2600" b="1" u="sng" dirty="0">
                <a:latin typeface="Cambria" panose="02040503050406030204" pitchFamily="18" charset="0"/>
                <a:ea typeface="Cambria" panose="02040503050406030204" pitchFamily="18" charset="0"/>
              </a:rPr>
              <a:t>Тема 1: Топлотна изолација</a:t>
            </a: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36900" indent="0" algn="just">
              <a:buNone/>
            </a:pPr>
            <a:r>
              <a:rPr lang="ru-RU" sz="2600" dirty="0">
                <a:latin typeface="Cambria" panose="02040503050406030204" pitchFamily="18" charset="0"/>
                <a:ea typeface="Cambria" panose="02040503050406030204" pitchFamily="18" charset="0"/>
              </a:rPr>
              <a:t>Преношење и провођење топлоте и влаге / Топлотна изолација стамбених објеката, врсте материјала и начин примене / Технологија вештачке регулације температуре и влажности / Утицај гасног састава атмосфере на животне услове. Температуре које су неопходне за одржавање живота. Последице излагања екстремним температурама / Одећа за Марс.</a:t>
            </a:r>
            <a:endParaRPr lang="sr-Cyrl-RS" sz="2600" dirty="0">
              <a:latin typeface="Cambria" panose="02040503050406030204" pitchFamily="18" charset="0"/>
              <a:ea typeface="Cambria" panose="02040503050406030204" pitchFamily="18" charset="0"/>
            </a:endParaRPr>
          </a:p>
          <a:p>
            <a:pPr marL="36900" indent="0" algn="just">
              <a:buNone/>
            </a:pPr>
            <a:r>
              <a:rPr lang="sr-Cyrl-RS" sz="2600" b="1" u="sng" dirty="0">
                <a:latin typeface="Cambria" panose="02040503050406030204" pitchFamily="18" charset="0"/>
                <a:ea typeface="Cambria" panose="02040503050406030204" pitchFamily="18" charset="0"/>
              </a:rPr>
              <a:t>Тема 2: Полифазни системи</a:t>
            </a: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26670" indent="0" algn="just">
              <a:buNone/>
            </a:pPr>
            <a:r>
              <a:rPr lang="ru-RU" sz="2600" dirty="0">
                <a:latin typeface="Cambria" panose="02040503050406030204" pitchFamily="18" charset="0"/>
                <a:ea typeface="Cambria" panose="02040503050406030204" pitchFamily="18" charset="0"/>
                <a:cs typeface="Arial" panose="020B0604020202020204" pitchFamily="34" charset="0"/>
              </a:rPr>
              <a:t>Суспензије, емулзије, пене, аеросоли / Међумолекулске силе, површински напон течности и биолошки значај. Мехур од сапунице (хемијски и биолошки аспект) / Употреба суспензија, емулзија, пена или аеросола у индустрији и свакодневном животу.</a:t>
            </a:r>
          </a:p>
        </p:txBody>
      </p:sp>
    </p:spTree>
    <p:extLst>
      <p:ext uri="{BB962C8B-B14F-4D97-AF65-F5344CB8AC3E}">
        <p14:creationId xmlns:p14="http://schemas.microsoft.com/office/powerpoint/2010/main" val="377725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ДРУГИ РЕЗРЕД ПРИМЕЊЕНЕ НАУКЕ:</a:t>
            </a:r>
          </a:p>
          <a:p>
            <a:pPr marL="36900" indent="0" algn="just">
              <a:buNone/>
            </a:pPr>
            <a:r>
              <a:rPr lang="sr-Cyrl-RS" sz="2600" b="1" u="sng" dirty="0">
                <a:latin typeface="Cambria" panose="02040503050406030204" pitchFamily="18" charset="0"/>
                <a:ea typeface="Cambria" panose="02040503050406030204" pitchFamily="18" charset="0"/>
              </a:rPr>
              <a:t>Тема 3: Како авион лети?</a:t>
            </a: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36900" indent="0" algn="just">
              <a:buNone/>
            </a:pPr>
            <a:r>
              <a:rPr lang="ru-RU" sz="2600" dirty="0">
                <a:latin typeface="Cambria" panose="02040503050406030204" pitchFamily="18" charset="0"/>
                <a:ea typeface="Cambria" panose="02040503050406030204" pitchFamily="18" charset="0"/>
              </a:rPr>
              <a:t>Шта утиче на лет авиона? Да ли је примена Бернулијеве једначине потпуно објашњење?Како лети змај, хеликоптер, дрон, параглајдер, одело са крилима? Материјали за израду летелица. Различити модели летелица од папира. Реактивно кретање живих бића.</a:t>
            </a:r>
            <a:endParaRPr lang="sr-Cyrl-RS" sz="2600" dirty="0">
              <a:latin typeface="Cambria" panose="02040503050406030204" pitchFamily="18" charset="0"/>
              <a:ea typeface="Cambria" panose="02040503050406030204" pitchFamily="18" charset="0"/>
            </a:endParaRPr>
          </a:p>
          <a:p>
            <a:pPr marL="36900" indent="0" algn="just">
              <a:buNone/>
            </a:pPr>
            <a:r>
              <a:rPr lang="sr-Cyrl-RS" sz="2600" b="1" u="sng" dirty="0">
                <a:latin typeface="Cambria" panose="02040503050406030204" pitchFamily="18" charset="0"/>
                <a:ea typeface="Cambria" panose="02040503050406030204" pitchFamily="18" charset="0"/>
              </a:rPr>
              <a:t>Тема 4: Технологија и патенти „позајмљени“ од живих бића</a:t>
            </a: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26670" indent="0" algn="just">
              <a:buNone/>
            </a:pPr>
            <a:r>
              <a:rPr lang="ru-RU" sz="2600" dirty="0">
                <a:latin typeface="Cambria" panose="02040503050406030204" pitchFamily="18" charset="0"/>
                <a:ea typeface="Cambria" panose="02040503050406030204" pitchFamily="18" charset="0"/>
                <a:cs typeface="Arial" panose="020B0604020202020204" pitchFamily="34" charset="0"/>
              </a:rPr>
              <a:t>Чичак-трака, ноге гекона – материјали високе адхезије, хидрофобност (лотосов цвет), вештачка фотосинтеза, влакна од паукове свиле, принцип контрапротока, антибиотици.</a:t>
            </a:r>
          </a:p>
        </p:txBody>
      </p:sp>
    </p:spTree>
    <p:extLst>
      <p:ext uri="{BB962C8B-B14F-4D97-AF65-F5344CB8AC3E}">
        <p14:creationId xmlns:p14="http://schemas.microsoft.com/office/powerpoint/2010/main" val="931421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fontScale="92500"/>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ДРУГИ РЕЗРЕД ПРИМЕЊЕНЕ НАУКЕ:</a:t>
            </a:r>
          </a:p>
          <a:p>
            <a:pPr marL="36900" indent="0" algn="just">
              <a:buNone/>
            </a:pPr>
            <a:r>
              <a:rPr lang="sr-Cyrl-RS" sz="2600" b="1" u="sng" dirty="0">
                <a:latin typeface="Cambria" panose="02040503050406030204" pitchFamily="18" charset="0"/>
                <a:ea typeface="Cambria" panose="02040503050406030204" pitchFamily="18" charset="0"/>
              </a:rPr>
              <a:t>Тема 5: Исхрана и квалитет хране</a:t>
            </a: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36900" indent="0" algn="just">
              <a:buNone/>
            </a:pPr>
            <a:r>
              <a:rPr lang="ru-RU" sz="2600" dirty="0">
                <a:latin typeface="Cambria" panose="02040503050406030204" pitchFamily="18" charset="0"/>
                <a:ea typeface="Cambria" panose="02040503050406030204" pitchFamily="18" charset="0"/>
              </a:rPr>
              <a:t>Намирнице у исхрани. Декларација прехрамбених производа. Установе које прате квалитет хране. Одређивање енергетске вредности намирница и планирање исхране. Метаболички значај намирница.</a:t>
            </a:r>
            <a:endParaRPr lang="sr-Cyrl-RS" sz="2600" dirty="0">
              <a:latin typeface="Cambria" panose="02040503050406030204" pitchFamily="18" charset="0"/>
              <a:ea typeface="Cambria" panose="02040503050406030204" pitchFamily="18" charset="0"/>
            </a:endParaRPr>
          </a:p>
          <a:p>
            <a:pPr marL="36900" indent="0" algn="just">
              <a:buNone/>
            </a:pPr>
            <a:r>
              <a:rPr lang="sr-Cyrl-RS" sz="2600" b="1" u="sng" dirty="0">
                <a:latin typeface="Cambria" panose="02040503050406030204" pitchFamily="18" charset="0"/>
                <a:ea typeface="Cambria" panose="02040503050406030204" pitchFamily="18" charset="0"/>
              </a:rPr>
              <a:t>Тема 6: Вода</a:t>
            </a:r>
          </a:p>
          <a:p>
            <a:pPr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36900" indent="0" algn="just">
              <a:buNone/>
            </a:pPr>
            <a:r>
              <a:rPr lang="ru-RU" sz="2600" dirty="0">
                <a:latin typeface="Cambria" panose="02040503050406030204" pitchFamily="18" charset="0"/>
                <a:ea typeface="Cambria" panose="02040503050406030204" pitchFamily="18" charset="0"/>
                <a:cs typeface="Arial" panose="020B0604020202020204" pitchFamily="34" charset="0"/>
              </a:rPr>
              <a:t>Физичко-хемијска својства воде и њихов значај за организме и животну средину / Утицај влаге на одвијање производних процеса, здравственог стање човека, сировине и готове производе, машине, електронску опрему и уметничка дела / Биотехнологија у третману отпадних вода и индустријског отпада / Сорпциона својства полимера.</a:t>
            </a:r>
          </a:p>
        </p:txBody>
      </p:sp>
    </p:spTree>
    <p:extLst>
      <p:ext uri="{BB962C8B-B14F-4D97-AF65-F5344CB8AC3E}">
        <p14:creationId xmlns:p14="http://schemas.microsoft.com/office/powerpoint/2010/main" val="2794353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lotne izolacije - izuzetan razvoj tehnike - Prozori + Vrata">
            <a:extLst>
              <a:ext uri="{FF2B5EF4-FFF2-40B4-BE49-F238E27FC236}">
                <a16:creationId xmlns:a16="http://schemas.microsoft.com/office/drawing/2014/main" id="{DB512FE4-4B61-4ECC-ACC2-2EAC9E73A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43" y="252412"/>
            <a:ext cx="4283529" cy="63531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Kako avioni lete - Arz.hr">
            <a:extLst>
              <a:ext uri="{FF2B5EF4-FFF2-40B4-BE49-F238E27FC236}">
                <a16:creationId xmlns:a16="http://schemas.microsoft.com/office/drawing/2014/main" id="{3B7FAB25-75CA-4325-B04A-F827CB353B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5" name="AutoShape 6" descr="Zašto su neki putnički avioni savijeni? * Zanimljiv">
            <a:extLst>
              <a:ext uri="{FF2B5EF4-FFF2-40B4-BE49-F238E27FC236}">
                <a16:creationId xmlns:a16="http://schemas.microsoft.com/office/drawing/2014/main" id="{A1A839B1-49A5-4B96-B79A-CB31C4D0378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2056" name="Picture 8" descr="Ovaj video otkrit će vam kako avion leti, a ne maše krilima | 24sata">
            <a:extLst>
              <a:ext uri="{FF2B5EF4-FFF2-40B4-BE49-F238E27FC236}">
                <a16:creationId xmlns:a16="http://schemas.microsoft.com/office/drawing/2014/main" id="{A220EBC8-F0FF-4800-8CED-737016954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271" y="252413"/>
            <a:ext cx="7148286" cy="28717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eklaracije na prehrambenim proizvodima - Tehnopolis">
            <a:extLst>
              <a:ext uri="{FF2B5EF4-FFF2-40B4-BE49-F238E27FC236}">
                <a16:creationId xmlns:a16="http://schemas.microsoft.com/office/drawing/2014/main" id="{7C7769F8-8E3C-4FB8-902E-2B51002E2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271" y="3428999"/>
            <a:ext cx="7148286" cy="317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44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633452-535B-4E93-A88D-EE59EB4AC7CE}"/>
              </a:ext>
            </a:extLst>
          </p:cNvPr>
          <p:cNvSpPr>
            <a:spLocks noGrp="1"/>
          </p:cNvSpPr>
          <p:nvPr>
            <p:ph type="title"/>
          </p:nvPr>
        </p:nvSpPr>
        <p:spPr>
          <a:xfrm>
            <a:off x="585606" y="1361661"/>
            <a:ext cx="11020787" cy="4134678"/>
          </a:xfrm>
          <a:solidFill>
            <a:schemeClr val="accent1">
              <a:lumMod val="50000"/>
              <a:alpha val="59000"/>
            </a:schemeClr>
          </a:solidFill>
          <a:ln>
            <a:noFill/>
          </a:ln>
        </p:spPr>
        <p:txBody>
          <a:bodyPr>
            <a:normAutofit/>
          </a:bodyPr>
          <a:lstStyle/>
          <a:p>
            <a:r>
              <a:rPr lang="sr-Cyrl-RS" sz="3600" b="1" dirty="0"/>
              <a:t>У ПРВОМ И ДРУГОМ РАЗРЕДУ БИРАЈУ СЕ ДВА ОД ЧЕТИРИ ПОНУЂЕНА ИЗБОРНА ПРОГРАМА. УЧЕНИК У ДРУГОМ РАЗРЕДУ НЕ МОРА ОДАБРАТИ ИСТЕ ПРОГРАМЕ КАО У ПРВОМ РАЗРЕДУ. </a:t>
            </a:r>
            <a:endParaRPr lang="sr-Latn-RS" b="1" dirty="0"/>
          </a:p>
        </p:txBody>
      </p:sp>
    </p:spTree>
    <p:extLst>
      <p:ext uri="{BB962C8B-B14F-4D97-AF65-F5344CB8AC3E}">
        <p14:creationId xmlns:p14="http://schemas.microsoft.com/office/powerpoint/2010/main" val="201418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lnSpcReduction="10000"/>
          </a:bodyPr>
          <a:lstStyle/>
          <a:p>
            <a:pPr marL="36900" indent="0" algn="just">
              <a:buNone/>
            </a:pPr>
            <a:r>
              <a:rPr lang="sr-Cyrl-RS" sz="2400" dirty="0">
                <a:latin typeface="Cambria" panose="02040503050406030204" pitchFamily="18" charset="0"/>
                <a:ea typeface="Cambria" panose="02040503050406030204" pitchFamily="18" charset="0"/>
              </a:rPr>
              <a:t>ПРВИ РЕЗРЕД:</a:t>
            </a: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dirty="0">
                <a:latin typeface="Cambria" panose="02040503050406030204" pitchFamily="18" charset="0"/>
                <a:ea typeface="Cambria" panose="02040503050406030204" pitchFamily="18" charset="0"/>
              </a:rPr>
              <a:t>По завршетку програма ученик ће бити у стању да:</a:t>
            </a:r>
          </a:p>
          <a:p>
            <a:pPr marL="36900" indent="0" algn="just">
              <a:buNone/>
            </a:pPr>
            <a:endParaRPr lang="sr-Cyrl-RS" sz="2400" dirty="0">
              <a:latin typeface="Cambria" panose="02040503050406030204" pitchFamily="18" charset="0"/>
              <a:ea typeface="Cambria" panose="02040503050406030204" pitchFamily="18" charset="0"/>
            </a:endParaRPr>
          </a:p>
          <a:p>
            <a:pPr indent="-342900" algn="just">
              <a:lnSpc>
                <a:spcPct val="106000"/>
              </a:lnSpc>
              <a:spcBef>
                <a:spcPts val="0"/>
              </a:spcBef>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критички разматра позитиван и негативан утицај медија;</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6000"/>
              </a:lnSpc>
              <a:spcBef>
                <a:spcPts val="0"/>
              </a:spcBef>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процењује значај и утицај  информација и извора информација и повезује их са сопственим искуством ради решавања различитих ситуација;</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6000"/>
              </a:lnSpc>
              <a:spcBef>
                <a:spcPts val="0"/>
              </a:spcBef>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препознаје примере манипулације, дискриминације и говора мржње у медијима и има критички однос према њима;</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6000"/>
              </a:lnSpc>
              <a:spcBef>
                <a:spcPts val="0"/>
              </a:spcBef>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одговорно се односи према креирању сопствених медијских порука;</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6000"/>
              </a:lnSpc>
              <a:spcBef>
                <a:spcPts val="0"/>
              </a:spcBef>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комуницира на  конструктиван начин;</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6000"/>
              </a:lnSpc>
              <a:spcBef>
                <a:spcPts val="0"/>
              </a:spcBef>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исказује спремност</a:t>
            </a:r>
            <a:r>
              <a:rPr lang="sr-Cyrl-CS" sz="2400" dirty="0">
                <a:latin typeface="Times New Roman" panose="02020603050405020304" pitchFamily="18" charset="0"/>
                <a:ea typeface="Calibri" panose="020F0502020204030204" pitchFamily="34" charset="0"/>
                <a:cs typeface="Times New Roman" panose="02020603050405020304" pitchFamily="18" charset="0"/>
              </a:rPr>
              <a:t> да учествује у акцијама чији је циљ унапређивање медијске културе;</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05000"/>
              </a:lnSpc>
              <a:spcBef>
                <a:spcPts val="0"/>
              </a:spcBef>
              <a:spcAft>
                <a:spcPts val="800"/>
              </a:spcAft>
            </a:pPr>
            <a:r>
              <a:rPr lang="sr-Cyrl-CS" sz="2400" dirty="0">
                <a:latin typeface="Times New Roman" panose="02020603050405020304" pitchFamily="18" charset="0"/>
                <a:ea typeface="Calibri" panose="020F0502020204030204" pitchFamily="34" charset="0"/>
                <a:cs typeface="Times New Roman" panose="02020603050405020304" pitchFamily="18" charset="0"/>
              </a:rPr>
              <a:t>разликује културне од популарних садржаја и на основу тога доноси вредносне судове.</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569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fontScale="92500" lnSpcReduction="10000"/>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ПРВИ РЕЗРЕД ЈЕЗИК, МЕДИЈИ И КУЛТУРА:</a:t>
            </a:r>
          </a:p>
          <a:p>
            <a:pPr marL="36900" indent="0" algn="just">
              <a:buNone/>
            </a:pPr>
            <a:endParaRPr lang="sr-Cyrl-RS" sz="2600" dirty="0">
              <a:latin typeface="Cambria" panose="02040503050406030204" pitchFamily="18" charset="0"/>
              <a:ea typeface="Cambria" panose="02040503050406030204" pitchFamily="18" charset="0"/>
            </a:endParaRPr>
          </a:p>
          <a:p>
            <a:pPr marL="36900" indent="0" algn="just">
              <a:buNone/>
            </a:pPr>
            <a:r>
              <a:rPr lang="sr-Cyrl-RS" sz="2600" b="1" u="sng" dirty="0">
                <a:latin typeface="Cambria" panose="02040503050406030204" pitchFamily="18" charset="0"/>
                <a:ea typeface="Cambria" panose="02040503050406030204" pitchFamily="18" charset="0"/>
              </a:rPr>
              <a:t>Тема 1: Јавни наступ</a:t>
            </a:r>
          </a:p>
          <a:p>
            <a:pPr marL="36900" indent="0" algn="just">
              <a:buNone/>
            </a:pPr>
            <a:endParaRPr lang="sr-Cyrl-RS" sz="2600" dirty="0">
              <a:latin typeface="Cambria" panose="02040503050406030204" pitchFamily="18" charset="0"/>
              <a:ea typeface="Cambria" panose="02040503050406030204" pitchFamily="18" charset="0"/>
            </a:endParaRP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26670" marR="0" indent="0" algn="just">
              <a:buNone/>
            </a:pPr>
            <a:r>
              <a:rPr lang="ru-RU" sz="2600" dirty="0">
                <a:latin typeface="Cambria" panose="02040503050406030204" pitchFamily="18" charset="0"/>
                <a:ea typeface="Cambria" panose="02040503050406030204" pitchFamily="18" charset="0"/>
                <a:cs typeface="Arial" panose="020B0604020202020204" pitchFamily="34" charset="0"/>
              </a:rPr>
              <a:t>Увод у програм / Шта јавни наступ чини успешним / Савети за успешан јавни наступ /</a:t>
            </a:r>
            <a:r>
              <a:rPr lang="sr-Cyrl-RS" sz="2600" dirty="0">
                <a:latin typeface="Cambria" panose="02040503050406030204" pitchFamily="18" charset="0"/>
                <a:ea typeface="Cambria" panose="02040503050406030204" pitchFamily="18" charset="0"/>
              </a:rPr>
              <a:t> </a:t>
            </a:r>
            <a:r>
              <a:rPr lang="ru-RU" sz="2600" dirty="0">
                <a:latin typeface="Cambria" panose="02040503050406030204" pitchFamily="18" charset="0"/>
                <a:ea typeface="Cambria" panose="02040503050406030204" pitchFamily="18" charset="0"/>
                <a:cs typeface="Arial" panose="020B0604020202020204" pitchFamily="34" charset="0"/>
              </a:rPr>
              <a:t>Вербална и невербална комуникација у јавним наступима / Асертивна комуникација / Израз и стил говорника / Савремене технике у јавним наступима / Ефекат светлости и звука на убедљивост наступа / Познати говорници данашњице / Јавни наступи у медијима / Моћ утицаја на слушаоце јавног наступа / Манипулација. Мотивациони говорници / Конфронтирање, сукоб мишљења, заговарање и преговарање у јавним наступима / Јавни наступи некад и сад. Познати говорници у прошлости / Дикција, естетика и култура у јавним наступима /</a:t>
            </a:r>
            <a:r>
              <a:rPr lang="sr-Cyrl-RS" sz="2600" dirty="0">
                <a:latin typeface="Cambria" panose="02040503050406030204" pitchFamily="18" charset="0"/>
                <a:ea typeface="Cambria" panose="02040503050406030204" pitchFamily="18" charset="0"/>
              </a:rPr>
              <a:t> </a:t>
            </a:r>
            <a:r>
              <a:rPr lang="ru-RU" sz="2600" dirty="0">
                <a:latin typeface="Cambria" panose="02040503050406030204" pitchFamily="18" charset="0"/>
                <a:ea typeface="Cambria" panose="02040503050406030204" pitchFamily="18" charset="0"/>
                <a:cs typeface="Arial" panose="020B0604020202020204" pitchFamily="34" charset="0"/>
              </a:rPr>
              <a:t>Трема у јавним наступима и начин њеног превазилажења.</a:t>
            </a:r>
            <a:endParaRPr lang="en-US" sz="26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0756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a:bodyPr>
          <a:lstStyle/>
          <a:p>
            <a:pPr marL="36900" indent="0" algn="just">
              <a:buNone/>
            </a:pPr>
            <a:r>
              <a:rPr lang="sr-Cyrl-RS" sz="2400" dirty="0">
                <a:latin typeface="Cambria" panose="02040503050406030204" pitchFamily="18" charset="0"/>
                <a:ea typeface="Cambria" panose="02040503050406030204" pitchFamily="18" charset="0"/>
              </a:rPr>
              <a:t>ТЕМЕ И САДРЖАЈИ ПРВИ РЕЗРЕД ЈЕЗИК, МЕДИЈИ И КУЛТУРА:</a:t>
            </a: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r>
              <a:rPr lang="sr-Cyrl-RS" sz="2400" b="1" u="sng" dirty="0">
                <a:latin typeface="Cambria" panose="02040503050406030204" pitchFamily="18" charset="0"/>
                <a:ea typeface="Cambria" panose="02040503050406030204" pitchFamily="18" charset="0"/>
              </a:rPr>
              <a:t>Тема </a:t>
            </a:r>
            <a:r>
              <a:rPr lang="sr-Latn-RS" sz="2400" b="1" u="sng" dirty="0">
                <a:latin typeface="Cambria" panose="02040503050406030204" pitchFamily="18" charset="0"/>
                <a:ea typeface="Cambria" panose="02040503050406030204" pitchFamily="18" charset="0"/>
              </a:rPr>
              <a:t>2</a:t>
            </a:r>
            <a:r>
              <a:rPr lang="sr-Cyrl-RS" sz="2400" b="1" u="sng" dirty="0">
                <a:latin typeface="Cambria" panose="02040503050406030204" pitchFamily="18" charset="0"/>
                <a:ea typeface="Cambria" panose="02040503050406030204" pitchFamily="18" charset="0"/>
              </a:rPr>
              <a:t>: Креатори и примаоци медијских порука</a:t>
            </a:r>
          </a:p>
          <a:p>
            <a:pPr marL="36900" indent="0" algn="just">
              <a:buNone/>
            </a:pPr>
            <a:endParaRPr lang="sr-Cyrl-RS" sz="2400" dirty="0">
              <a:latin typeface="Cambria" panose="02040503050406030204" pitchFamily="18" charset="0"/>
              <a:ea typeface="Cambria" panose="02040503050406030204" pitchFamily="18" charset="0"/>
            </a:endParaRPr>
          </a:p>
          <a:p>
            <a:pPr marL="369570" indent="-342900" algn="just"/>
            <a:r>
              <a:rPr lang="ru-RU" sz="2400" dirty="0">
                <a:latin typeface="Cambria" panose="02040503050406030204" pitchFamily="18" charset="0"/>
                <a:ea typeface="Cambria" panose="02040503050406030204" pitchFamily="18" charset="0"/>
                <a:cs typeface="Arial" panose="020B0604020202020204" pitchFamily="34" charset="0"/>
              </a:rPr>
              <a:t>Садржаји: </a:t>
            </a:r>
          </a:p>
          <a:p>
            <a:pPr marL="0" indent="0" algn="just">
              <a:buNone/>
            </a:pPr>
            <a:r>
              <a:rPr lang="ru-RU" sz="2400" dirty="0">
                <a:latin typeface="Cambria" panose="02040503050406030204" pitchFamily="18" charset="0"/>
                <a:ea typeface="Cambria" panose="02040503050406030204" pitchFamily="18" charset="0"/>
                <a:cs typeface="Times New Roman" panose="02020603050405020304" pitchFamily="18" charset="0"/>
              </a:rPr>
              <a:t>Медији као средство информисања, образовања, забаве, ширења културе, манипулације / Представљање деце и младих у медијима, њихова употреба и злоупотреба / Медијске поруке. Стереотипи. Дискриминација. Лажне вести. Манипулација / Сензационализам у медијима. Угрожавање приватности људи ради добијања ексклузивних вести.  Култура и некултура у медијима / Говор мржње у медијима / Слобода говора – употреба и злоупотреба, законска регулатива / Креирање медијског садржаја. Одговорност и моралност / Моћ утицаја  и ограничења различитих медија / </a:t>
            </a:r>
            <a:r>
              <a:rPr lang="en-US" sz="2400" dirty="0">
                <a:latin typeface="Cambria" panose="02040503050406030204" pitchFamily="18" charset="0"/>
                <a:ea typeface="Cambria" panose="02040503050406030204" pitchFamily="18" charset="0"/>
                <a:cs typeface="Times New Roman" panose="02020603050405020304" pitchFamily="18" charset="0"/>
              </a:rPr>
              <a:t>М</a:t>
            </a:r>
            <a:r>
              <a:rPr lang="sr-Cyrl-RS" sz="2400" dirty="0">
                <a:latin typeface="Cambria" panose="02040503050406030204" pitchFamily="18" charset="0"/>
                <a:ea typeface="Cambria" panose="02040503050406030204" pitchFamily="18" charset="0"/>
                <a:cs typeface="Times New Roman" panose="02020603050405020304" pitchFamily="18" charset="0"/>
              </a:rPr>
              <a:t>едији</a:t>
            </a:r>
            <a:r>
              <a:rPr lang="en-US" sz="2400" dirty="0">
                <a:latin typeface="Cambria" panose="02040503050406030204" pitchFamily="18" charset="0"/>
                <a:ea typeface="Cambria" panose="02040503050406030204" pitchFamily="18" charset="0"/>
                <a:cs typeface="Times New Roman" panose="02020603050405020304" pitchFamily="18" charset="0"/>
              </a:rPr>
              <a:t> – </a:t>
            </a:r>
            <a:r>
              <a:rPr lang="sr-Cyrl-RS" sz="2400" dirty="0">
                <a:latin typeface="Cambria" panose="02040503050406030204" pitchFamily="18" charset="0"/>
                <a:ea typeface="Cambria" panose="02040503050406030204" pitchFamily="18" charset="0"/>
                <a:cs typeface="Times New Roman" panose="02020603050405020304" pitchFamily="18" charset="0"/>
              </a:rPr>
              <a:t>фактор формирања или праћења укуса јавности / Будућност медија. </a:t>
            </a:r>
            <a:r>
              <a:rPr lang="en-US" sz="2400" dirty="0">
                <a:latin typeface="Cambria" panose="02040503050406030204" pitchFamily="18" charset="0"/>
                <a:ea typeface="Cambria" panose="02040503050406030204" pitchFamily="18" charset="0"/>
                <a:cs typeface="Times New Roman" panose="02020603050405020304" pitchFamily="18" charset="0"/>
              </a:rPr>
              <a:t> </a:t>
            </a: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0537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4162-F335-4364-B59C-BDFF3403DFFF}"/>
              </a:ext>
            </a:extLst>
          </p:cNvPr>
          <p:cNvSpPr>
            <a:spLocks noGrp="1"/>
          </p:cNvSpPr>
          <p:nvPr>
            <p:ph idx="1"/>
          </p:nvPr>
        </p:nvSpPr>
        <p:spPr>
          <a:xfrm>
            <a:off x="702364" y="291548"/>
            <a:ext cx="10866783" cy="6308035"/>
          </a:xfrm>
          <a:ln>
            <a:solidFill>
              <a:schemeClr val="accent1">
                <a:lumMod val="60000"/>
                <a:lumOff val="40000"/>
              </a:schemeClr>
            </a:solidFill>
          </a:ln>
        </p:spPr>
        <p:txBody>
          <a:bodyPr>
            <a:normAutofit fontScale="92500" lnSpcReduction="20000"/>
          </a:bodyPr>
          <a:lstStyle/>
          <a:p>
            <a:pPr marL="36900" indent="0" algn="just">
              <a:buNone/>
            </a:pPr>
            <a:r>
              <a:rPr lang="sr-Cyrl-RS" sz="2600" dirty="0">
                <a:latin typeface="Cambria" panose="02040503050406030204" pitchFamily="18" charset="0"/>
                <a:ea typeface="Cambria" panose="02040503050406030204" pitchFamily="18" charset="0"/>
              </a:rPr>
              <a:t>ТЕМЕ И САДРЖАЈИ ПРВИ РЕЗРЕД ЈЕЗИК, МЕДИЈИ И КУЛТУРА:</a:t>
            </a:r>
          </a:p>
          <a:p>
            <a:pPr marL="36900" indent="0" algn="just">
              <a:buNone/>
            </a:pPr>
            <a:endParaRPr lang="sr-Cyrl-RS" sz="2600" dirty="0">
              <a:latin typeface="Cambria" panose="02040503050406030204" pitchFamily="18" charset="0"/>
              <a:ea typeface="Cambria" panose="02040503050406030204" pitchFamily="18" charset="0"/>
            </a:endParaRPr>
          </a:p>
          <a:p>
            <a:pPr marL="36900" indent="0" algn="just">
              <a:buNone/>
            </a:pPr>
            <a:r>
              <a:rPr lang="sr-Cyrl-RS" sz="2600" b="1" u="sng" dirty="0">
                <a:latin typeface="Cambria" panose="02040503050406030204" pitchFamily="18" charset="0"/>
                <a:ea typeface="Cambria" panose="02040503050406030204" pitchFamily="18" charset="0"/>
              </a:rPr>
              <a:t>Тема 3: Вредности</a:t>
            </a:r>
          </a:p>
          <a:p>
            <a:pPr marL="36900" indent="0" algn="just">
              <a:buNone/>
            </a:pPr>
            <a:endParaRPr lang="sr-Cyrl-RS" sz="2600" dirty="0">
              <a:latin typeface="Cambria" panose="02040503050406030204" pitchFamily="18" charset="0"/>
              <a:ea typeface="Cambria" panose="02040503050406030204" pitchFamily="18" charset="0"/>
            </a:endParaRPr>
          </a:p>
          <a:p>
            <a:pPr marL="369570" indent="-342900" algn="just"/>
            <a:r>
              <a:rPr lang="ru-RU" sz="2600" dirty="0">
                <a:latin typeface="Cambria" panose="02040503050406030204" pitchFamily="18" charset="0"/>
                <a:ea typeface="Cambria" panose="02040503050406030204" pitchFamily="18" charset="0"/>
                <a:cs typeface="Arial" panose="020B0604020202020204" pitchFamily="34" charset="0"/>
              </a:rPr>
              <a:t>Садржаји: </a:t>
            </a:r>
          </a:p>
          <a:p>
            <a:pPr marL="36900" indent="0" algn="just">
              <a:buNone/>
            </a:pPr>
            <a:r>
              <a:rPr lang="sr-Cyrl-RS" sz="2600" dirty="0">
                <a:latin typeface="Cambria" panose="02040503050406030204" pitchFamily="18" charset="0"/>
                <a:ea typeface="Cambria" panose="02040503050406030204" pitchFamily="18" charset="0"/>
              </a:rPr>
              <a:t>Шта означава култура: начин облачења људи, обичаје, породични живот, обрасце провођења слободног времена, начине рада и стварања, религијске обреде ? Примери друштва/културе: британско, немачко, јапанско, латиноамеричко ... Вредности </a:t>
            </a:r>
            <a:r>
              <a:rPr lang="en-US" sz="2600" dirty="0">
                <a:latin typeface="Cambria" panose="02040503050406030204" pitchFamily="18" charset="0"/>
                <a:ea typeface="Cambria" panose="02040503050406030204" pitchFamily="18" charset="0"/>
                <a:cs typeface="Arial" panose="020B0604020202020204" pitchFamily="34" charset="0"/>
              </a:rPr>
              <a:t>и </a:t>
            </a:r>
            <a:r>
              <a:rPr lang="sr-Cyrl-RS" sz="2600" dirty="0">
                <a:latin typeface="Cambria" panose="02040503050406030204" pitchFamily="18" charset="0"/>
                <a:ea typeface="Cambria" panose="02040503050406030204" pitchFamily="18" charset="0"/>
                <a:cs typeface="Arial" panose="020B0604020202020204" pitchFamily="34" charset="0"/>
              </a:rPr>
              <a:t>вредносни судови </a:t>
            </a:r>
            <a:r>
              <a:rPr lang="en-US" sz="2600" dirty="0">
                <a:latin typeface="Cambria" panose="02040503050406030204" pitchFamily="18" charset="0"/>
                <a:ea typeface="Cambria" panose="02040503050406030204" pitchFamily="18" charset="0"/>
                <a:cs typeface="Arial" panose="020B0604020202020204" pitchFamily="34" charset="0"/>
              </a:rPr>
              <a:t>(</a:t>
            </a:r>
            <a:r>
              <a:rPr lang="en-US" sz="2600" dirty="0" err="1">
                <a:latin typeface="Cambria" panose="02040503050406030204" pitchFamily="18" charset="0"/>
                <a:ea typeface="Cambria" panose="02040503050406030204" pitchFamily="18" charset="0"/>
                <a:cs typeface="Arial" panose="020B0604020202020204" pitchFamily="34" charset="0"/>
              </a:rPr>
              <a:t>добро</a:t>
            </a:r>
            <a:r>
              <a:rPr lang="en-US" sz="2600" dirty="0">
                <a:latin typeface="Cambria" panose="02040503050406030204" pitchFamily="18" charset="0"/>
                <a:ea typeface="Cambria" panose="02040503050406030204" pitchFamily="18" charset="0"/>
                <a:cs typeface="Arial" panose="020B0604020202020204" pitchFamily="34" charset="0"/>
              </a:rPr>
              <a:t> – </a:t>
            </a:r>
            <a:r>
              <a:rPr lang="en-US" sz="2600" dirty="0" err="1">
                <a:latin typeface="Cambria" panose="02040503050406030204" pitchFamily="18" charset="0"/>
                <a:ea typeface="Cambria" panose="02040503050406030204" pitchFamily="18" charset="0"/>
                <a:cs typeface="Arial" panose="020B0604020202020204" pitchFamily="34" charset="0"/>
              </a:rPr>
              <a:t>лоше</a:t>
            </a:r>
            <a:r>
              <a:rPr lang="en-US" sz="2600" dirty="0">
                <a:latin typeface="Cambria" panose="02040503050406030204" pitchFamily="18" charset="0"/>
                <a:ea typeface="Cambria" panose="02040503050406030204" pitchFamily="18" charset="0"/>
                <a:cs typeface="Arial" panose="020B0604020202020204" pitchFamily="34" charset="0"/>
              </a:rPr>
              <a:t>; </a:t>
            </a:r>
            <a:r>
              <a:rPr lang="en-US" sz="2600" dirty="0" err="1">
                <a:latin typeface="Cambria" panose="02040503050406030204" pitchFamily="18" charset="0"/>
                <a:ea typeface="Cambria" panose="02040503050406030204" pitchFamily="18" charset="0"/>
                <a:cs typeface="Arial" panose="020B0604020202020204" pitchFamily="34" charset="0"/>
              </a:rPr>
              <a:t>добро</a:t>
            </a:r>
            <a:r>
              <a:rPr lang="en-US" sz="2600" dirty="0">
                <a:latin typeface="Cambria" panose="02040503050406030204" pitchFamily="18" charset="0"/>
                <a:ea typeface="Cambria" panose="02040503050406030204" pitchFamily="18" charset="0"/>
                <a:cs typeface="Arial" panose="020B0604020202020204" pitchFamily="34" charset="0"/>
              </a:rPr>
              <a:t> – </a:t>
            </a:r>
            <a:r>
              <a:rPr lang="en-US" sz="2600" dirty="0" err="1">
                <a:latin typeface="Cambria" panose="02040503050406030204" pitchFamily="18" charset="0"/>
                <a:ea typeface="Cambria" panose="02040503050406030204" pitchFamily="18" charset="0"/>
                <a:cs typeface="Arial" panose="020B0604020202020204" pitchFamily="34" charset="0"/>
              </a:rPr>
              <a:t>зло</a:t>
            </a:r>
            <a:r>
              <a:rPr lang="en-US" sz="2600" dirty="0">
                <a:latin typeface="Cambria" panose="02040503050406030204" pitchFamily="18" charset="0"/>
                <a:ea typeface="Cambria" panose="02040503050406030204" pitchFamily="18" charset="0"/>
                <a:cs typeface="Arial" panose="020B0604020202020204" pitchFamily="34" charset="0"/>
              </a:rPr>
              <a:t>; </a:t>
            </a:r>
            <a:r>
              <a:rPr lang="en-US" sz="2600" dirty="0" err="1">
                <a:latin typeface="Cambria" panose="02040503050406030204" pitchFamily="18" charset="0"/>
                <a:ea typeface="Cambria" panose="02040503050406030204" pitchFamily="18" charset="0"/>
                <a:cs typeface="Arial" panose="020B0604020202020204" pitchFamily="34" charset="0"/>
              </a:rPr>
              <a:t>лепо</a:t>
            </a:r>
            <a:r>
              <a:rPr lang="en-US" sz="2600" dirty="0">
                <a:latin typeface="Cambria" panose="02040503050406030204" pitchFamily="18" charset="0"/>
                <a:ea typeface="Cambria" panose="02040503050406030204" pitchFamily="18" charset="0"/>
                <a:cs typeface="Arial" panose="020B0604020202020204" pitchFamily="34" charset="0"/>
              </a:rPr>
              <a:t> – </a:t>
            </a:r>
            <a:r>
              <a:rPr lang="en-US" sz="2600" dirty="0" err="1">
                <a:latin typeface="Cambria" panose="02040503050406030204" pitchFamily="18" charset="0"/>
                <a:ea typeface="Cambria" panose="02040503050406030204" pitchFamily="18" charset="0"/>
                <a:cs typeface="Arial" panose="020B0604020202020204" pitchFamily="34" charset="0"/>
              </a:rPr>
              <a:t>ружно</a:t>
            </a:r>
            <a:r>
              <a:rPr lang="en-US" sz="2600" dirty="0">
                <a:latin typeface="Cambria" panose="02040503050406030204" pitchFamily="18" charset="0"/>
                <a:ea typeface="Cambria" panose="02040503050406030204" pitchFamily="18" charset="0"/>
                <a:cs typeface="Arial" panose="020B0604020202020204" pitchFamily="34" charset="0"/>
              </a:rPr>
              <a:t>; </a:t>
            </a:r>
            <a:r>
              <a:rPr lang="en-US" sz="2600" dirty="0" err="1">
                <a:latin typeface="Cambria" panose="02040503050406030204" pitchFamily="18" charset="0"/>
                <a:ea typeface="Cambria" panose="02040503050406030204" pitchFamily="18" charset="0"/>
                <a:cs typeface="Arial" panose="020B0604020202020204" pitchFamily="34" charset="0"/>
              </a:rPr>
              <a:t>свето</a:t>
            </a:r>
            <a:r>
              <a:rPr lang="en-US" sz="2600" dirty="0">
                <a:latin typeface="Cambria" panose="02040503050406030204" pitchFamily="18" charset="0"/>
                <a:ea typeface="Cambria" panose="02040503050406030204" pitchFamily="18" charset="0"/>
                <a:cs typeface="Arial" panose="020B0604020202020204" pitchFamily="34" charset="0"/>
              </a:rPr>
              <a:t> – </a:t>
            </a:r>
            <a:r>
              <a:rPr lang="en-US" sz="2600" dirty="0" err="1">
                <a:latin typeface="Cambria" panose="02040503050406030204" pitchFamily="18" charset="0"/>
                <a:ea typeface="Cambria" panose="02040503050406030204" pitchFamily="18" charset="0"/>
                <a:cs typeface="Arial" panose="020B0604020202020204" pitchFamily="34" charset="0"/>
              </a:rPr>
              <a:t>световно</a:t>
            </a:r>
            <a:r>
              <a:rPr lang="en-US" sz="2600" dirty="0">
                <a:latin typeface="Cambria" panose="02040503050406030204" pitchFamily="18" charset="0"/>
                <a:ea typeface="Cambria" panose="02040503050406030204" pitchFamily="18" charset="0"/>
                <a:cs typeface="Arial" panose="020B0604020202020204" pitchFamily="34" charset="0"/>
              </a:rPr>
              <a:t>; </a:t>
            </a:r>
            <a:r>
              <a:rPr lang="en-US" sz="2600" dirty="0" err="1">
                <a:latin typeface="Cambria" panose="02040503050406030204" pitchFamily="18" charset="0"/>
                <a:ea typeface="Cambria" panose="02040503050406030204" pitchFamily="18" charset="0"/>
                <a:cs typeface="Arial" panose="020B0604020202020204" pitchFamily="34" charset="0"/>
              </a:rPr>
              <a:t>корисно</a:t>
            </a:r>
            <a:r>
              <a:rPr lang="en-US" sz="2600" dirty="0">
                <a:latin typeface="Cambria" panose="02040503050406030204" pitchFamily="18" charset="0"/>
                <a:ea typeface="Cambria" panose="02040503050406030204" pitchFamily="18" charset="0"/>
                <a:cs typeface="Arial" panose="020B0604020202020204" pitchFamily="34" charset="0"/>
              </a:rPr>
              <a:t> – </a:t>
            </a:r>
            <a:r>
              <a:rPr lang="en-US" sz="2600" dirty="0" err="1">
                <a:latin typeface="Cambria" panose="02040503050406030204" pitchFamily="18" charset="0"/>
                <a:ea typeface="Cambria" panose="02040503050406030204" pitchFamily="18" charset="0"/>
                <a:cs typeface="Arial" panose="020B0604020202020204" pitchFamily="34" charset="0"/>
              </a:rPr>
              <a:t>штетно</a:t>
            </a:r>
            <a:r>
              <a:rPr lang="en-US" sz="2600" dirty="0">
                <a:latin typeface="Cambria" panose="02040503050406030204" pitchFamily="18" charset="0"/>
                <a:ea typeface="Cambria" panose="02040503050406030204" pitchFamily="18" charset="0"/>
                <a:cs typeface="Arial" panose="020B0604020202020204" pitchFamily="34" charset="0"/>
              </a:rPr>
              <a:t>; </a:t>
            </a:r>
            <a:r>
              <a:rPr lang="en-US" sz="2600" dirty="0" err="1">
                <a:latin typeface="Cambria" panose="02040503050406030204" pitchFamily="18" charset="0"/>
                <a:ea typeface="Cambria" panose="02040503050406030204" pitchFamily="18" charset="0"/>
                <a:cs typeface="Arial" panose="020B0604020202020204" pitchFamily="34" charset="0"/>
              </a:rPr>
              <a:t>пријатно</a:t>
            </a:r>
            <a:r>
              <a:rPr lang="en-US" sz="2600" dirty="0">
                <a:latin typeface="Cambria" panose="02040503050406030204" pitchFamily="18" charset="0"/>
                <a:ea typeface="Cambria" panose="02040503050406030204" pitchFamily="18" charset="0"/>
                <a:cs typeface="Arial" panose="020B0604020202020204" pitchFamily="34" charset="0"/>
              </a:rPr>
              <a:t> – </a:t>
            </a:r>
            <a:r>
              <a:rPr lang="en-US" sz="2600" dirty="0" err="1">
                <a:latin typeface="Cambria" panose="02040503050406030204" pitchFamily="18" charset="0"/>
                <a:ea typeface="Cambria" panose="02040503050406030204" pitchFamily="18" charset="0"/>
                <a:cs typeface="Arial" panose="020B0604020202020204" pitchFamily="34" charset="0"/>
              </a:rPr>
              <a:t>непријатно</a:t>
            </a:r>
            <a:r>
              <a:rPr lang="en-US" sz="2600" dirty="0">
                <a:latin typeface="Cambria" panose="02040503050406030204" pitchFamily="18" charset="0"/>
                <a:ea typeface="Cambria" panose="02040503050406030204" pitchFamily="18" charset="0"/>
                <a:cs typeface="Arial" panose="020B0604020202020204" pitchFamily="34" charset="0"/>
              </a:rPr>
              <a:t>; </a:t>
            </a:r>
            <a:r>
              <a:rPr lang="en-US" sz="2600" dirty="0" err="1">
                <a:latin typeface="Cambria" panose="02040503050406030204" pitchFamily="18" charset="0"/>
                <a:ea typeface="Cambria" panose="02040503050406030204" pitchFamily="18" charset="0"/>
                <a:cs typeface="Arial" panose="020B0604020202020204" pitchFamily="34" charset="0"/>
              </a:rPr>
              <a:t>тачно</a:t>
            </a:r>
            <a:r>
              <a:rPr lang="en-US" sz="2600" dirty="0">
                <a:latin typeface="Cambria" panose="02040503050406030204" pitchFamily="18" charset="0"/>
                <a:ea typeface="Cambria" panose="02040503050406030204" pitchFamily="18" charset="0"/>
                <a:cs typeface="Arial" panose="020B0604020202020204" pitchFamily="34" charset="0"/>
              </a:rPr>
              <a:t> – </a:t>
            </a:r>
            <a:r>
              <a:rPr lang="en-US" sz="2600" dirty="0" err="1">
                <a:latin typeface="Cambria" panose="02040503050406030204" pitchFamily="18" charset="0"/>
                <a:ea typeface="Cambria" panose="02040503050406030204" pitchFamily="18" charset="0"/>
                <a:cs typeface="Arial" panose="020B0604020202020204" pitchFamily="34" charset="0"/>
              </a:rPr>
              <a:t>нетачно</a:t>
            </a:r>
            <a:r>
              <a:rPr lang="en-US" sz="2600" dirty="0">
                <a:latin typeface="Cambria" panose="02040503050406030204" pitchFamily="18" charset="0"/>
                <a:ea typeface="Cambria" panose="02040503050406030204" pitchFamily="18" charset="0"/>
                <a:cs typeface="Arial" panose="020B0604020202020204" pitchFamily="34" charset="0"/>
              </a:rPr>
              <a:t>; </a:t>
            </a:r>
            <a:r>
              <a:rPr lang="en-US" sz="2600" dirty="0" err="1">
                <a:latin typeface="Cambria" panose="02040503050406030204" pitchFamily="18" charset="0"/>
                <a:ea typeface="Cambria" panose="02040503050406030204" pitchFamily="18" charset="0"/>
                <a:cs typeface="Arial" panose="020B0604020202020204" pitchFamily="34" charset="0"/>
              </a:rPr>
              <a:t>успешно</a:t>
            </a:r>
            <a:r>
              <a:rPr lang="en-US" sz="2600" dirty="0">
                <a:latin typeface="Cambria" panose="02040503050406030204" pitchFamily="18" charset="0"/>
                <a:ea typeface="Cambria" panose="02040503050406030204" pitchFamily="18" charset="0"/>
                <a:cs typeface="Arial" panose="020B0604020202020204" pitchFamily="34" charset="0"/>
              </a:rPr>
              <a:t> – </a:t>
            </a:r>
            <a:r>
              <a:rPr lang="en-US" sz="2600" dirty="0" err="1">
                <a:latin typeface="Cambria" panose="02040503050406030204" pitchFamily="18" charset="0"/>
                <a:ea typeface="Cambria" panose="02040503050406030204" pitchFamily="18" charset="0"/>
                <a:cs typeface="Arial" panose="020B0604020202020204" pitchFamily="34" charset="0"/>
              </a:rPr>
              <a:t>неуспешно</a:t>
            </a:r>
            <a:r>
              <a:rPr lang="en-US" sz="2600" dirty="0">
                <a:latin typeface="Cambria" panose="02040503050406030204" pitchFamily="18" charset="0"/>
                <a:ea typeface="Cambria" panose="02040503050406030204" pitchFamily="18" charset="0"/>
                <a:cs typeface="Arial" panose="020B0604020202020204" pitchFamily="34" charset="0"/>
              </a:rPr>
              <a:t>; </a:t>
            </a:r>
            <a:r>
              <a:rPr lang="en-US" sz="2600" dirty="0" err="1">
                <a:latin typeface="Cambria" panose="02040503050406030204" pitchFamily="18" charset="0"/>
                <a:ea typeface="Cambria" panose="02040503050406030204" pitchFamily="18" charset="0"/>
                <a:cs typeface="Arial" panose="020B0604020202020204" pitchFamily="34" charset="0"/>
              </a:rPr>
              <a:t>истинито</a:t>
            </a:r>
            <a:r>
              <a:rPr lang="en-US" sz="2600" dirty="0">
                <a:latin typeface="Cambria" panose="02040503050406030204" pitchFamily="18" charset="0"/>
                <a:ea typeface="Cambria" panose="02040503050406030204" pitchFamily="18" charset="0"/>
                <a:cs typeface="Arial" panose="020B0604020202020204" pitchFamily="34" charset="0"/>
              </a:rPr>
              <a:t> – </a:t>
            </a:r>
            <a:r>
              <a:rPr lang="en-US" sz="2600" dirty="0" err="1">
                <a:latin typeface="Cambria" panose="02040503050406030204" pitchFamily="18" charset="0"/>
                <a:ea typeface="Cambria" panose="02040503050406030204" pitchFamily="18" charset="0"/>
                <a:cs typeface="Arial" panose="020B0604020202020204" pitchFamily="34" charset="0"/>
              </a:rPr>
              <a:t>лажно</a:t>
            </a:r>
            <a:r>
              <a:rPr lang="en-US" sz="2600" dirty="0">
                <a:latin typeface="Cambria" panose="02040503050406030204" pitchFamily="18" charset="0"/>
                <a:ea typeface="Cambria" panose="02040503050406030204" pitchFamily="18" charset="0"/>
                <a:cs typeface="Arial" panose="020B0604020202020204" pitchFamily="34" charset="0"/>
              </a:rPr>
              <a:t>; </a:t>
            </a:r>
            <a:r>
              <a:rPr lang="en-US" sz="2600" dirty="0" err="1">
                <a:latin typeface="Cambria" panose="02040503050406030204" pitchFamily="18" charset="0"/>
                <a:ea typeface="Cambria" panose="02040503050406030204" pitchFamily="18" charset="0"/>
                <a:cs typeface="Arial" panose="020B0604020202020204" pitchFamily="34" charset="0"/>
              </a:rPr>
              <a:t>пристојно</a:t>
            </a:r>
            <a:r>
              <a:rPr lang="en-US" sz="2600" dirty="0">
                <a:latin typeface="Cambria" panose="02040503050406030204" pitchFamily="18" charset="0"/>
                <a:ea typeface="Cambria" panose="02040503050406030204" pitchFamily="18" charset="0"/>
                <a:cs typeface="Arial" panose="020B0604020202020204" pitchFamily="34" charset="0"/>
              </a:rPr>
              <a:t> – </a:t>
            </a:r>
            <a:r>
              <a:rPr lang="en-US" sz="2600" dirty="0" err="1">
                <a:latin typeface="Cambria" panose="02040503050406030204" pitchFamily="18" charset="0"/>
                <a:ea typeface="Cambria" panose="02040503050406030204" pitchFamily="18" charset="0"/>
                <a:cs typeface="Arial" panose="020B0604020202020204" pitchFamily="34" charset="0"/>
              </a:rPr>
              <a:t>непристојно</a:t>
            </a:r>
            <a:r>
              <a:rPr lang="en-US" sz="2600" dirty="0">
                <a:latin typeface="Cambria" panose="02040503050406030204" pitchFamily="18" charset="0"/>
                <a:ea typeface="Cambria" panose="02040503050406030204" pitchFamily="18" charset="0"/>
                <a:cs typeface="Arial" panose="020B0604020202020204" pitchFamily="34" charset="0"/>
              </a:rPr>
              <a:t>; </a:t>
            </a:r>
            <a:r>
              <a:rPr lang="en-US" sz="2600" dirty="0" err="1">
                <a:latin typeface="Cambria" panose="02040503050406030204" pitchFamily="18" charset="0"/>
                <a:ea typeface="Cambria" panose="02040503050406030204" pitchFamily="18" charset="0"/>
                <a:cs typeface="Arial" panose="020B0604020202020204" pitchFamily="34" charset="0"/>
              </a:rPr>
              <a:t>уметничко</a:t>
            </a:r>
            <a:r>
              <a:rPr lang="en-US" sz="2600" dirty="0">
                <a:latin typeface="Cambria" panose="02040503050406030204" pitchFamily="18" charset="0"/>
                <a:ea typeface="Cambria" panose="02040503050406030204" pitchFamily="18" charset="0"/>
                <a:cs typeface="Arial" panose="020B0604020202020204" pitchFamily="34" charset="0"/>
              </a:rPr>
              <a:t> – </a:t>
            </a:r>
            <a:r>
              <a:rPr lang="en-US" sz="2600" dirty="0" err="1">
                <a:latin typeface="Cambria" panose="02040503050406030204" pitchFamily="18" charset="0"/>
                <a:ea typeface="Cambria" panose="02040503050406030204" pitchFamily="18" charset="0"/>
                <a:cs typeface="Arial" panose="020B0604020202020204" pitchFamily="34" charset="0"/>
              </a:rPr>
              <a:t>неуметничко</a:t>
            </a:r>
            <a:r>
              <a:rPr lang="sr-Cyrl-RS" sz="2600" dirty="0">
                <a:latin typeface="Cambria" panose="02040503050406030204" pitchFamily="18" charset="0"/>
                <a:ea typeface="Cambria" panose="02040503050406030204" pitchFamily="18" charset="0"/>
                <a:cs typeface="Arial" panose="020B0604020202020204" pitchFamily="34" charset="0"/>
              </a:rPr>
              <a:t> / </a:t>
            </a:r>
            <a:r>
              <a:rPr lang="ru-RU" sz="2600" dirty="0">
                <a:latin typeface="Cambria" panose="02040503050406030204" pitchFamily="18" charset="0"/>
                <a:ea typeface="Cambria" panose="02040503050406030204" pitchFamily="18" charset="0"/>
                <a:cs typeface="Arial" panose="020B0604020202020204" pitchFamily="34" charset="0"/>
              </a:rPr>
              <a:t>Комерцијални садржаји у различитим медијима (рекламе, скривене поруке, поруке које су намењене емоцијама, пласирање робе, садржаја, стилова живота, идеја), скривене поруке у свакодневном животу; вредновање порука уз помоћ различитих извора / Вредности у култури. Кич и шунд, са становишта ученика. </a:t>
            </a:r>
            <a:endParaRPr lang="en-US" sz="26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a:p>
            <a:pPr marL="36900" indent="0" algn="just">
              <a:buNone/>
            </a:pPr>
            <a:endParaRPr lang="sr-Cyrl-R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dionica: Priprema za javni nastup">
            <a:extLst>
              <a:ext uri="{FF2B5EF4-FFF2-40B4-BE49-F238E27FC236}">
                <a16:creationId xmlns:a16="http://schemas.microsoft.com/office/drawing/2014/main" id="{EFA81720-52C5-48B5-903F-A48883BCED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973" y="86037"/>
            <a:ext cx="5441782" cy="3342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mjobber shares his secrets to overcoming a fear of public speaking">
            <a:extLst>
              <a:ext uri="{FF2B5EF4-FFF2-40B4-BE49-F238E27FC236}">
                <a16:creationId xmlns:a16="http://schemas.microsoft.com/office/drawing/2014/main" id="{5F18F6FD-1015-4274-B516-DCD402F01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244" y="86037"/>
            <a:ext cx="5441783" cy="3342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ladi i mediji - Oblakoder pokreće serijal tekstova na ovu temu.">
            <a:extLst>
              <a:ext uri="{FF2B5EF4-FFF2-40B4-BE49-F238E27FC236}">
                <a16:creationId xmlns:a16="http://schemas.microsoft.com/office/drawing/2014/main" id="{59495E84-6F59-4DB0-A6EB-99A709554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245" y="3428999"/>
            <a:ext cx="5441782" cy="32110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ticaj medija na mlade">
            <a:extLst>
              <a:ext uri="{FF2B5EF4-FFF2-40B4-BE49-F238E27FC236}">
                <a16:creationId xmlns:a16="http://schemas.microsoft.com/office/drawing/2014/main" id="{681BB1EB-0C98-4689-9C31-549E5E2A4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72" y="3429000"/>
            <a:ext cx="5441782" cy="321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09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docProps/app.xml><?xml version="1.0" encoding="utf-8"?>
<Properties xmlns="http://schemas.openxmlformats.org/officeDocument/2006/extended-properties" xmlns:vt="http://schemas.openxmlformats.org/officeDocument/2006/docPropsVTypes">
  <Template>Slate</Template>
  <TotalTime>183</TotalTime>
  <Words>3327</Words>
  <Application>Microsoft Office PowerPoint</Application>
  <PresentationFormat>Widescreen</PresentationFormat>
  <Paragraphs>259</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Calisto MT</vt:lpstr>
      <vt:lpstr>Cambria</vt:lpstr>
      <vt:lpstr>Times New Roman</vt:lpstr>
      <vt:lpstr>Trebuchet MS</vt:lpstr>
      <vt:lpstr>Wingdings 2</vt:lpstr>
      <vt:lpstr>Slate</vt:lpstr>
      <vt:lpstr>ИЗБОРНИ ПРОГРАМИ  ЗА ПРВИ И ДРУГИ РАЗРЕД</vt:lpstr>
      <vt:lpstr>КОЈЕ ИЗБОРНЕ ПРОГРАМЕ МОГУ ДА ОДАБЕРЕМ ?</vt:lpstr>
      <vt:lpstr>КОЈЕ ИЗБОРНЕ ПРОГРАМЕ МОГУ ДА ОДАБЕРЕМ ?  ПРВИ РАЗРЕД два од четири понуђена</vt:lpstr>
      <vt:lpstr>1. ЈЕЗИК, МЕДИЈИ И КУЛТУРА: први разред</vt:lpstr>
      <vt:lpstr>PowerPoint Presentation</vt:lpstr>
      <vt:lpstr>PowerPoint Presentation</vt:lpstr>
      <vt:lpstr>PowerPoint Presentation</vt:lpstr>
      <vt:lpstr>PowerPoint Presentation</vt:lpstr>
      <vt:lpstr>PowerPoint Presentation</vt:lpstr>
      <vt:lpstr>2. ПОЈЕДИНАЦ, ГРУПА, ДРУШТВО: први разред</vt:lpstr>
      <vt:lpstr>PowerPoint Presentation</vt:lpstr>
      <vt:lpstr>PowerPoint Presentation</vt:lpstr>
      <vt:lpstr>PowerPoint Presentation</vt:lpstr>
      <vt:lpstr>PowerPoint Presentation</vt:lpstr>
      <vt:lpstr>3. УМЕТНОСТ И ДИЗАЈН: први разред</vt:lpstr>
      <vt:lpstr>PowerPoint Presentation</vt:lpstr>
      <vt:lpstr>PowerPoint Presentation</vt:lpstr>
      <vt:lpstr>PowerPoint Presentation</vt:lpstr>
      <vt:lpstr>4. ПРИМЕЊЕНЕ НАУКЕ: први разред</vt:lpstr>
      <vt:lpstr>PowerPoint Presentation</vt:lpstr>
      <vt:lpstr>PowerPoint Presentation</vt:lpstr>
      <vt:lpstr>PowerPoint Presentation</vt:lpstr>
      <vt:lpstr>КОЈЕ ИЗБОРНЕ ПРОГРАМЕ МОГУ ДА ОДАБЕРЕМ ?  ДРУГИ РАЗРЕД два од четири понуђена</vt:lpstr>
      <vt:lpstr>1. ЈЕЗИК, МЕДИЈИ И КУЛТУРА: други разред</vt:lpstr>
      <vt:lpstr>PowerPoint Presentation</vt:lpstr>
      <vt:lpstr>PowerPoint Presentation</vt:lpstr>
      <vt:lpstr>PowerPoint Presentation</vt:lpstr>
      <vt:lpstr>2. ПОЈЕДИНАЦ, ГРУПА, ДРУШТВО: други разред</vt:lpstr>
      <vt:lpstr>PowerPoint Presentation</vt:lpstr>
      <vt:lpstr>PowerPoint Presentation</vt:lpstr>
      <vt:lpstr>PowerPoint Presentation</vt:lpstr>
      <vt:lpstr>PowerPoint Presentation</vt:lpstr>
      <vt:lpstr>3. УМЕТНОСТ И ДИЗАЈН: други разред</vt:lpstr>
      <vt:lpstr>PowerPoint Presentation</vt:lpstr>
      <vt:lpstr>PowerPoint Presentation</vt:lpstr>
      <vt:lpstr>PowerPoint Presentation</vt:lpstr>
      <vt:lpstr>PowerPoint Presentation</vt:lpstr>
      <vt:lpstr>4. ПРИМЕЊЕНЕ НАУКЕ: други разред</vt:lpstr>
      <vt:lpstr>PowerPoint Presentation</vt:lpstr>
      <vt:lpstr>PowerPoint Presentation</vt:lpstr>
      <vt:lpstr>PowerPoint Presentation</vt:lpstr>
      <vt:lpstr>PowerPoint Presentation</vt:lpstr>
      <vt:lpstr>PowerPoint Presentation</vt:lpstr>
      <vt:lpstr>У ПРВОМ И ДРУГОМ РАЗРЕДУ БИРАЈУ СЕ ДВА ОД ЧЕТИРИ ПОНУЂЕНА ИЗБОРНА ПРОГРАМА. УЧЕНИК У ДРУГОМ РАЗРЕДУ НЕ МОРА ОДАБРАТИ ИСТЕ ПРОГРАМЕ КАО У ПРВОМ РАЗРЕДУ.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ИЗБОРНИ ПРОГРАМИ</dc:title>
  <dc:creator>Mirjana Varnicic</dc:creator>
  <cp:lastModifiedBy>Mirjana Varnicic</cp:lastModifiedBy>
  <cp:revision>27</cp:revision>
  <dcterms:created xsi:type="dcterms:W3CDTF">2022-06-29T12:54:56Z</dcterms:created>
  <dcterms:modified xsi:type="dcterms:W3CDTF">2022-06-29T16:19:06Z</dcterms:modified>
</cp:coreProperties>
</file>