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8262" y="3578941"/>
            <a:ext cx="10652964" cy="219259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4800">
                <a:solidFill>
                  <a:srgbClr val="FCA82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7762" y="2271265"/>
            <a:ext cx="10633977" cy="914388"/>
          </a:xfrm>
        </p:spPr>
        <p:txBody>
          <a:bodyPr>
            <a:normAutofit/>
          </a:bodyPr>
          <a:lstStyle>
            <a:lvl1pPr marL="0" indent="0" algn="r">
              <a:buNone/>
              <a:defRPr sz="3733" b="0" i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5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967" y="3101618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77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53" y="485925"/>
            <a:ext cx="10994760" cy="1018035"/>
          </a:xfrm>
        </p:spPr>
        <p:txBody>
          <a:bodyPr>
            <a:normAutofit/>
          </a:bodyPr>
          <a:lstStyle>
            <a:lvl1pPr algn="r">
              <a:defRPr sz="4800" baseline="0">
                <a:solidFill>
                  <a:srgbClr val="FCA82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124" y="1868129"/>
            <a:ext cx="10994760" cy="4182347"/>
          </a:xfrm>
        </p:spPr>
        <p:txBody>
          <a:bodyPr/>
          <a:lstStyle>
            <a:lvl1pPr algn="l">
              <a:defRPr sz="3733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6664" y="620707"/>
            <a:ext cx="8615065" cy="967132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FCA82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6664" y="1638741"/>
            <a:ext cx="8615065" cy="4681415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0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45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0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8" y="470346"/>
            <a:ext cx="10791153" cy="1018033"/>
          </a:xfrm>
        </p:spPr>
        <p:txBody>
          <a:bodyPr>
            <a:normAutofit/>
          </a:bodyPr>
          <a:lstStyle>
            <a:lvl1pPr algn="r">
              <a:defRPr sz="4800" baseline="0">
                <a:solidFill>
                  <a:srgbClr val="FCA82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39" y="2128713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39" y="2758576"/>
            <a:ext cx="5386917" cy="3035059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28713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758576"/>
            <a:ext cx="5389033" cy="3035059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9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9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8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3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DFC4B-A300-49B7-BC10-834B59D75F6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D35CF-C673-4019-B140-F7C5078E302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/>
        </p:nvSpPr>
        <p:spPr>
          <a:xfrm>
            <a:off x="-12200" y="6951663"/>
            <a:ext cx="111861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867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268537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akulteti.edukacija.rs/zanimljivosti/tetovaze-trajna-obelezja-na-kozi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dikompoliklinika.com/tetovaze-i-promene-na-koz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B42B3-8583-2EB2-42E1-8EB2757D1D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>
                <a:solidFill>
                  <a:schemeClr val="tx1"/>
                </a:solidFill>
              </a:rPr>
              <a:t>Примењене науке 1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A0A01-E690-0A0B-450C-88948E356B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sz="4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Реакције пигмената са компонентама коже</a:t>
            </a:r>
            <a:endParaRPr 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32E67-7917-12A7-6EAB-53AB8278582B}"/>
              </a:ext>
            </a:extLst>
          </p:cNvPr>
          <p:cNvSpPr txBox="1"/>
          <p:nvPr/>
        </p:nvSpPr>
        <p:spPr>
          <a:xfrm>
            <a:off x="429768" y="5771536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Александар Алексић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Алекса Мазић 4/6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06D43-39A5-AF85-1711-93C9CE790873}"/>
              </a:ext>
            </a:extLst>
          </p:cNvPr>
          <p:cNvSpPr txBox="1"/>
          <p:nvPr/>
        </p:nvSpPr>
        <p:spPr>
          <a:xfrm>
            <a:off x="8368546" y="6164824"/>
            <a:ext cx="339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Професор Александар Петровић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935884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11F8-DF20-E4CA-0830-D55A1953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Грануломатозне реакције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060E5-B69C-0718-C38C-6B19119F7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448" y="2002694"/>
            <a:ext cx="5384800" cy="452596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Грануломатозне реакције настају када тело пигмент препознаје као страно тело и настоји да пигмент разложи и ограничи. На месту тетоваже настају црвени нодуси који су видљиви или се пипају.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Реакције најчешће настају на црвену боју, ређе зелену, плаву и љубичасту.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FBAE34-EBD9-0745-CDC4-8AF7A5BB03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673352"/>
            <a:ext cx="5384800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1336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CB984-A931-9C46-C57C-F1B40655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Псеудолимфоматозне реакције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5B06E-1DDE-69B1-5923-ECE6EDE0E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592" y="2002693"/>
            <a:ext cx="5384800" cy="452596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Псеудолимфоматозне реакције настају као резултат касне алергијске реакције, манифестује се појавом љубичасто – црвених нодуса или плакова.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Најчешће настају као последица црвеног пигмента ређе зеленог и плавог.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5F43CF-5F5D-FCAF-90A8-D3543A5965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673352"/>
            <a:ext cx="5384800" cy="518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8279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40A2-C02A-BC90-BD39-6E27D47B8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Малигнитети коже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12EDF-5066-0C51-2E84-DCFF87BB2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02694"/>
            <a:ext cx="5384800" cy="452596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Малигнитети коже – забележена је појава сквамоцелуларног карцинома, меланома и леиомиосаркома на месту тетовирања, али нема довољно података да би се закључило да се ради о директној последици тетовирања.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906A03-12A8-C67B-1660-A40B3DA85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9585" y="1673352"/>
            <a:ext cx="5242815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679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1FF9C-F48A-2E89-47F9-CAB80E06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solidFill>
                  <a:schemeClr val="tx1"/>
                </a:solidFill>
                <a:effectLst/>
              </a:rPr>
              <a:t>Закључак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5496E-6ED4-3AFE-66FC-42F7AA57C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Осим промена на кожи забележени су и осећај пецкања, оток и црвенило при прегледу на мегнетној резонанци код особа чије тетоваже садрже гвожђе оксид.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Важно је да услови у којима се ради тетоважа буду безбедни (стерилни) и да ни на који начин не угрожавају здравље.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05D66-4E2A-083B-6DBE-7FD81128C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016" y="4043312"/>
            <a:ext cx="4855464" cy="273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0930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233D-7BA5-2674-1032-BAD77C3A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solidFill>
                  <a:schemeClr val="tx1"/>
                </a:solidFill>
                <a:effectLst/>
              </a:rPr>
              <a:t>Хвала на пажњи!!!!!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956E-729A-FE44-6ECE-8B712BA1F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800" dirty="0"/>
              <a:t>Литература:</a:t>
            </a:r>
          </a:p>
          <a:p>
            <a:r>
              <a:rPr lang="en-US" sz="2800" dirty="0" err="1"/>
              <a:t>Tetovaže</a:t>
            </a:r>
            <a:r>
              <a:rPr lang="en-US" sz="2800" dirty="0"/>
              <a:t> - </a:t>
            </a:r>
            <a:r>
              <a:rPr lang="en-US" sz="2800" dirty="0" err="1"/>
              <a:t>trajna</a:t>
            </a:r>
            <a:r>
              <a:rPr lang="en-US" sz="2800" dirty="0"/>
              <a:t> </a:t>
            </a:r>
            <a:r>
              <a:rPr lang="en-US" sz="2800" dirty="0" err="1"/>
              <a:t>obeležja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koži</a:t>
            </a:r>
            <a:r>
              <a:rPr lang="en-US" sz="2800" dirty="0"/>
              <a:t> | </a:t>
            </a:r>
            <a:r>
              <a:rPr lang="en-US" sz="2800" dirty="0" err="1"/>
              <a:t>Fakulteti</a:t>
            </a:r>
            <a:endParaRPr lang="sr-Cyrl-RS" sz="2800" dirty="0"/>
          </a:p>
          <a:p>
            <a:r>
              <a:rPr lang="en-US" sz="2800" dirty="0">
                <a:hlinkClick r:id="rId3"/>
              </a:rPr>
              <a:t>https://fakulteti.edukacija.rs/zanimljivosti/tetovaze-trajna-obelezja-na-kozi</a:t>
            </a:r>
            <a:endParaRPr lang="sr-Cyrl-RS" sz="2800" dirty="0"/>
          </a:p>
          <a:p>
            <a:r>
              <a:rPr lang="en-US" sz="2800" dirty="0" err="1"/>
              <a:t>Tetovaže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promene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koži</a:t>
            </a:r>
            <a:r>
              <a:rPr lang="en-US" sz="2800" dirty="0"/>
              <a:t> - </a:t>
            </a:r>
            <a:r>
              <a:rPr lang="en-US" sz="2800" dirty="0" err="1"/>
              <a:t>Poliklinika</a:t>
            </a:r>
            <a:r>
              <a:rPr lang="en-US" sz="2800" dirty="0"/>
              <a:t> </a:t>
            </a:r>
            <a:r>
              <a:rPr lang="en-US" sz="2800" dirty="0" err="1"/>
              <a:t>Medikom</a:t>
            </a:r>
            <a:r>
              <a:rPr lang="en-US" sz="2800" dirty="0"/>
              <a:t> Beograd</a:t>
            </a:r>
            <a:endParaRPr lang="sr-Cyrl-RS" sz="2800" dirty="0"/>
          </a:p>
          <a:p>
            <a:r>
              <a:rPr lang="en-US" sz="2800" dirty="0">
                <a:hlinkClick r:id="rId4"/>
              </a:rPr>
              <a:t>https://www.medikompoliklinika.com/tetovaze-i-promene-na-kozi/</a:t>
            </a:r>
            <a:endParaRPr lang="sr-Cyrl-RS" sz="2800" dirty="0"/>
          </a:p>
          <a:p>
            <a:endParaRPr lang="sr-Cyrl-R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575934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C37E-B723-C459-C0AD-C66AF1B1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Cyrl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Увод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0FA8-0BCE-780D-277B-40A6E80F5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sz="2800" dirty="0"/>
              <a:t>Тетовирање је процес уношења пигмента и остављање трага на кожи познат више хиљада година.</a:t>
            </a:r>
            <a:endParaRPr lang="sr-Latn-RS" sz="2800" dirty="0"/>
          </a:p>
          <a:p>
            <a:r>
              <a:rPr lang="ru-RU" sz="2800" dirty="0"/>
              <a:t>Познато је да је тетовирање процес у коме се користе игле које се забадају у кожу и уносе пигмент, чиме се „оцртавају“ жељене тетоваже на телу.</a:t>
            </a:r>
          </a:p>
          <a:p>
            <a:endParaRPr lang="sr-Cyrl-R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D4658-3CA2-F908-DF58-A55606CD5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463" y="4160519"/>
            <a:ext cx="3333750" cy="25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832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2625-B2A5-6013-763B-66A6D07AF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Cyrl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Увод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33C01-AD8E-7B5F-FA7D-D8C621385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Игла која служи за тетовирање, а која је у савременом добу део машинице за тетовирање, пробада горњи слој коже који се назива епидерм и улази у средњи слој – дерм.</a:t>
            </a:r>
            <a:endParaRPr kumimoji="0" lang="sr-Latn-R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Када имунисистем почне да се брани од рана које су настале због убода игле, тада тетоважа почиње да постаје трајна.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Cyrl-R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0850F-D8C4-F218-416B-DB76AC81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421" y="4096511"/>
            <a:ext cx="3121463" cy="2620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698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047DD-C180-ADD6-071C-54B299A0D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Cyrl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Увод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D6B05-4FC0-5B8C-7DED-1A92EB437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Са повећањем броја тетовираних особа дошло је и до све већег броја реакција на кожи које настају као последица тетовирања.</a:t>
            </a:r>
            <a:endParaRPr kumimoji="0" lang="sr-Latn-R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Промене на кожи јављају се код 2 – 30% тетовираних особа.</a:t>
            </a:r>
            <a:endParaRPr kumimoji="0" lang="sr-Latn-R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Најчешће промене су акутне инфламаторне реакције и инфекције, Коебнеров феномен, хиперсензитивне (алергијске реакције), фотоиндуковане реакције, као и појава гранулома и псеудолимфома.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Cyrl-R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Cyrl-R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0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4023-43B7-B23B-90D7-40B27988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Акутна инфламаторна реакција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6190D-F71D-CDA8-B2C5-ECFE2E212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016" y="1938529"/>
            <a:ext cx="5384800" cy="452596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Акутна инфламаторна реакција је очекивана на кожи након тетовирања.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Настаје као одговор на убод игле импрегниране пигментом од металних соли. Одликује се појавом црвенила на месту тетовирања и настаје спонтано након неколико недеља.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6FD963-0B88-BD37-4610-6DA64686CF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673352"/>
            <a:ext cx="5384800" cy="518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0207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5D6D-77EE-E7FD-8BDF-9D532E581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Коебнеров феномен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1A8B-BA25-CFDF-E795-E8711A673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8" y="2002694"/>
            <a:ext cx="5384800" cy="4525963"/>
          </a:xfrm>
        </p:spPr>
        <p:txBody>
          <a:bodyPr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Коебнеров феномен се јавља када траума на кожи изазива лезију коже. Потребна траума може бити врло мала – понекад само трљање коже може изазвати настанак лезије. 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Коебнеров феномен је специфичан за поједина обољења (псоријаза, витилиго, лицхен планус...) код којих на месту повреде (убода) настају нове промене карактеристичне за дато обољење.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ABF3C-41E4-214E-4EC5-C8D95A375E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2" y="1673352"/>
            <a:ext cx="5384800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3136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494DD-C927-7499-EEEE-C8FD0BFE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Инфекције коже</a:t>
            </a:r>
            <a:r>
              <a:rPr lang="sr-Latn-RS" dirty="0"/>
              <a:t> </a:t>
            </a:r>
            <a:r>
              <a:rPr lang="sr-Cyrl-RS" dirty="0"/>
              <a:t>и крвљу преносиве болести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1FE79-7428-D12A-CBCB-6DDB4C9CF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144" y="3319273"/>
            <a:ext cx="5384800" cy="2386583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Инфекције коже (импетиго, целулитуси...) и крвљу преносиве болести (вирусни хепатитиси, сифилис, лепра, </a:t>
            </a:r>
            <a:r>
              <a:rPr kumimoji="0" lang="sr-Latn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HIV</a:t>
            </a: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су такође у вези са процесом тетовирања.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3831B1-2EED-48E8-8001-E4173B0E49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2" y="1664208"/>
            <a:ext cx="5384800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8865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F6215-54DC-8705-C1F4-096A9E01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Хиперсензитивне реакције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6985-8882-949F-4D67-D55EB0154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02693"/>
            <a:ext cx="5384800" cy="452596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Хиперсензитивне реакције (најчешће алергијска реакција) је алергијски контактни дерматитис, јавља се у виду отока, црвенила и перутања на месту и у околини тетоваже.</a:t>
            </a:r>
            <a:endParaRPr kumimoji="0" lang="sr-Latn-R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Настаје најчешће од црвеног пигмента који садржи жива сулфат (цинобер црвена). Други пигменти ређе праве контактне алергијске реакције.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Cyrl-R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513271-589E-7F2D-FAE4-F528A82339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673352"/>
            <a:ext cx="5384800" cy="518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2959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99BA-B83F-939F-CAA2-E241F95C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Фото – индукована алергијска реакција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7D4B8-B162-65F2-8CDE-DDB5817A6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02693"/>
            <a:ext cx="5384800" cy="452596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 – индукована алергијска реакција најчешће настаје на жути пигмент који садржи кадмин сулфат, као и црвени пигмент који може да садржи кадмиум сулфат у траговима.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месту тетоваже након излагања </a:t>
            </a:r>
            <a:r>
              <a:rPr kumimoji="0" lang="sr-Latn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</a:t>
            </a:r>
            <a:r>
              <a:rPr kumimoji="0" lang="sr-Cyrl-R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зрацима настаје оток, црвенило и перутање.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466725-B2FF-8C35-5C63-7CF01A72E5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673352"/>
            <a:ext cx="5384800" cy="518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0593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822-tatoo-template-16x9.pptx" id="{D2FF1FDE-C5EA-4EC5-AA85-F7BE1603AA66}" vid="{1083C8E3-B00E-4542-A695-FB42DEBD930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160822-tatoo-template-16x9</Template>
  <TotalTime>65</TotalTime>
  <Words>623</Words>
  <Application>Microsoft Office PowerPoint</Application>
  <PresentationFormat>Widescreen</PresentationFormat>
  <Paragraphs>47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Office Theme</vt:lpstr>
      <vt:lpstr>Примењене науке 1 </vt:lpstr>
      <vt:lpstr>Увод</vt:lpstr>
      <vt:lpstr>Увод</vt:lpstr>
      <vt:lpstr>Увод</vt:lpstr>
      <vt:lpstr>Акутна инфламаторна реакција</vt:lpstr>
      <vt:lpstr>Коебнеров феномен</vt:lpstr>
      <vt:lpstr>Инфекције коже и крвљу преносиве болести</vt:lpstr>
      <vt:lpstr>Хиперсензитивне реакције</vt:lpstr>
      <vt:lpstr>Фото – индукована алергијска реакција</vt:lpstr>
      <vt:lpstr>Грануломатозне реакције</vt:lpstr>
      <vt:lpstr>Псеудолимфоматозне реакције</vt:lpstr>
      <vt:lpstr>Малигнитети коже</vt:lpstr>
      <vt:lpstr>Закључак</vt:lpstr>
      <vt:lpstr>Хвала на пажњи!!!!!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Презентација из примењених наука </dc:title>
  <dc:creator>aleksandaraleksic36@gmail.com</dc:creator>
  <cp:lastModifiedBy>aleksandaraleksic36@gmail.com</cp:lastModifiedBy>
  <cp:revision>5</cp:revision>
  <dcterms:created xsi:type="dcterms:W3CDTF">2023-12-24T14:26:11Z</dcterms:created>
  <dcterms:modified xsi:type="dcterms:W3CDTF">2023-12-27T11:13:28Z</dcterms:modified>
</cp:coreProperties>
</file>