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E4953-5224-BD03-A741-CA0F7A82C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AC74D-6216-90AF-6E72-196A69E56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C26A-2619-4FD5-C207-0CAC52F7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527-C21F-4C37-ACF8-583BA2F68B4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5AD70-5EB6-455F-B59A-4298A49C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ECA1A-2B6E-6324-C55A-D2353BB1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B481-4494-42EE-B1B3-2F0A62AFF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2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2B7D2-093B-740A-17F1-FDE61189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B35F10-03D1-B524-F43A-4C380490A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7D803-683D-1C5E-7062-FB55F34CB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527-C21F-4C37-ACF8-583BA2F68B4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2B808-7B5D-777C-9783-C8383CDF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3BF20-E884-0549-74D1-AB07C31F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B481-4494-42EE-B1B3-2F0A62AFF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8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0F5B00-97A4-CBA6-D9A4-EF3582DC87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4138E-8E64-A1E3-8A13-CEADD75D1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A7F04-C6C2-B8AA-1E63-33D303E13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527-C21F-4C37-ACF8-583BA2F68B4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59E5-8CC7-2D06-E91D-DAD77B75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CBE2D-A560-A078-25F6-D70CBE3C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B481-4494-42EE-B1B3-2F0A62AFF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2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D2DA3-204C-93FC-854F-40E3EF8A9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2349F-61C4-A45D-187F-EB8B552CD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AEA8C-6852-6894-A941-646B0CA7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527-C21F-4C37-ACF8-583BA2F68B4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A4ED9-8269-5032-60C5-DC4831CB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0923B-F1A6-309D-CC63-29B022AF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B481-4494-42EE-B1B3-2F0A62AFF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4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14390-30D0-D0D9-60D3-D87CFFA6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A44F8-6D55-97EA-E1F5-01DDF8632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0262A-AB56-7EB3-B76C-7ADC4B0A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527-C21F-4C37-ACF8-583BA2F68B4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DC665-43C7-8269-E6BE-4B8B3ABE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A4700-5264-C3A6-E5B4-51B563E8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B481-4494-42EE-B1B3-2F0A62AFF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0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B8286-6461-2701-E809-4D0B0E9B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87319-FEB3-6D85-5578-5D3F7C88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9B49C-009D-8404-FC4D-52D17383A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EFA7C-2C94-AC42-A13D-F82418DC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527-C21F-4C37-ACF8-583BA2F68B4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B5F31-64BA-CEDF-8E13-E16A12686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5C34D-E638-FBE8-E493-3949497E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B481-4494-42EE-B1B3-2F0A62AFF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32FAC-744D-0068-D3A6-58F8378A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32648-3A91-7D1C-58E2-08405B02B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8B1E3-C98F-2BEA-435E-7A6469457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41523-ABE6-A0FD-92E2-5CF5668D3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567C6C-F39D-59CB-2783-CEEB9D8DA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910B70-AEBC-5281-6417-4E43B2454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527-C21F-4C37-ACF8-583BA2F68B4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556792-8B1D-73ED-753F-A12BA471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3EDE2A-DD94-07FD-0061-53D60BE83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B481-4494-42EE-B1B3-2F0A62AFF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5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3006A-EF4E-2EFC-CA5F-34612D2B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1B1503-1A35-F396-C140-D301AE96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527-C21F-4C37-ACF8-583BA2F68B4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55767-C118-F69F-E036-A90F4FFA4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070C23-A8C6-C8FF-E287-76166F0C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B481-4494-42EE-B1B3-2F0A62AFF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7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C7194-45E6-3A98-85FF-B93E0EA8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527-C21F-4C37-ACF8-583BA2F68B4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D5602B-E39D-D7AC-E67A-3A35477B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E7BD2-7671-ADC2-74C0-776079B4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B481-4494-42EE-B1B3-2F0A62AFF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7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DC03-0781-12C9-3337-84D6EB63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2B586-6DE6-DC58-A5C5-6CACCC433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95C34-6A4E-1158-FCC1-52450F9E4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1976E-A6DE-4E4B-30C0-0EC8D6197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527-C21F-4C37-ACF8-583BA2F68B4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0605B-2DE2-9232-B06D-D06501F93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37DE6-7EF0-463B-4735-B6E5F4A74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B481-4494-42EE-B1B3-2F0A62AFF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6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06269-B85E-F23E-9DF0-4468F714C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D88111-AB85-3504-DB45-46895A1C14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77589-F915-6DA4-9B03-6C44A2E8C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EDCC6-085F-67F0-3031-5767FE75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527-C21F-4C37-ACF8-583BA2F68B4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35114-A8DC-603D-C240-35659ED40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9F4BD-6EEC-7BDA-2A8F-3563063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B481-4494-42EE-B1B3-2F0A62AFF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2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935207-A376-A01E-A11A-F82B05F1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79F9F-F8E4-9F27-695A-2E635528E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79E2E-C10B-367C-A29C-4FD0F2C89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FEB527-C21F-4C37-ACF8-583BA2F68B4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46A50-AA59-AD9D-5FAD-1F4A1CBE4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0DE3E-5592-3579-CE3E-F72BD3E47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EFB481-4494-42EE-B1B3-2F0A62AFF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2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1" name="Rectangle 4110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Comic book | History, WW II, &amp; Manga | Britannica">
            <a:extLst>
              <a:ext uri="{FF2B5EF4-FFF2-40B4-BE49-F238E27FC236}">
                <a16:creationId xmlns:a16="http://schemas.microsoft.com/office/drawing/2014/main" id="{8A28AAEF-8C23-C4B1-3952-912469AD6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" b="2"/>
          <a:stretch/>
        </p:blipFill>
        <p:spPr bwMode="auto"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 up of a comic book&#10;&#10;Description automatically generated">
            <a:extLst>
              <a:ext uri="{FF2B5EF4-FFF2-40B4-BE49-F238E27FC236}">
                <a16:creationId xmlns:a16="http://schemas.microsoft.com/office/drawing/2014/main" id="{50B29F54-64A5-2582-8DD0-C4EDEF9732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r="3" b="3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4106" name="Picture 10" descr="Manga: The Art Of Storytelling Through Ink And Paper - Toons Mag">
            <a:extLst>
              <a:ext uri="{FF2B5EF4-FFF2-40B4-BE49-F238E27FC236}">
                <a16:creationId xmlns:a16="http://schemas.microsoft.com/office/drawing/2014/main" id="{2F9114EC-17E6-A8DC-A0DE-21B96020C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2" r="-1" b="15755"/>
          <a:stretch/>
        </p:blipFill>
        <p:spPr bwMode="auto"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96DB7-0A3A-D616-2234-05A37B366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3996130"/>
            <a:ext cx="5505814" cy="1576910"/>
          </a:xfrm>
        </p:spPr>
        <p:txBody>
          <a:bodyPr anchor="b">
            <a:normAutofit/>
          </a:bodyPr>
          <a:lstStyle/>
          <a:p>
            <a:pPr algn="l"/>
            <a:r>
              <a:rPr lang="sr-Latn-RS" sz="4400"/>
              <a:t>Stripovi</a:t>
            </a:r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DFBF4-2E0B-87AB-0F80-879391508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638800"/>
            <a:ext cx="5505814" cy="646785"/>
          </a:xfrm>
        </p:spPr>
        <p:txBody>
          <a:bodyPr>
            <a:normAutofit/>
          </a:bodyPr>
          <a:lstStyle/>
          <a:p>
            <a:pPr algn="l"/>
            <a:r>
              <a:rPr lang="sr-Latn-RS" dirty="0"/>
              <a:t>Dušan Stojanović II6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1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B3BCB-D378-AC71-E3C8-AD3FF6409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Šta su stripovi?</a:t>
            </a:r>
          </a:p>
        </p:txBody>
      </p:sp>
      <p:sp>
        <p:nvSpPr>
          <p:cNvPr id="512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ED3E2-3FD0-B32F-3DF9-D6078C606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75" y="2642616"/>
            <a:ext cx="5458967" cy="3838218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000"/>
              <a:t>Stripovi su narativna umetnička forma koja kombinuje slike i tekst kako bi pričala priču. Oni se sastoje od sekvencijalno poredanih panela koji prikazuju događaje, likove i dijaloge. Svaki panel obično sadrži ilustracije koje prate tekstualne elemente kao što su dijaloški balončići, naracija i zvučni efekti.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000" b="1"/>
              <a:t>Ključni elementi:</a:t>
            </a:r>
            <a:endParaRPr lang="en-US" sz="1000"/>
          </a:p>
          <a:p>
            <a:pPr marL="514350" indent="-514350">
              <a:buFont typeface="+mj-lt"/>
              <a:buAutoNum type="arabicPeriod"/>
            </a:pPr>
            <a:r>
              <a:rPr lang="en-US" sz="1000" b="1"/>
              <a:t>Paneli:</a:t>
            </a:r>
            <a:r>
              <a:rPr lang="en-US" sz="1000"/>
              <a:t> Osnovne jedinice stripova, pravougaoni okviri koji prikazuju deo priče. Paneli su poredani sekvencijalno kako bi čitalac mogao pratiti radnju.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00" b="1"/>
              <a:t>Balončići sa tekstom:</a:t>
            </a:r>
            <a:r>
              <a:rPr lang="en-US" sz="1000"/>
              <a:t> Ovi elementi prikazuju dijalog između likova, njihove misli ili zvučne efekte. Oblik i stil balončića često varira u zavisnosti od tipa sadržaja koji prenose (dijalog, misli, krikovi itd.).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00" b="1"/>
              <a:t>Narativne kutije:</a:t>
            </a:r>
            <a:r>
              <a:rPr lang="en-US" sz="1000"/>
              <a:t> Tekstualni elementi koji pružaju dodatne informacije o radnji, vremenu i mestu događanja, ili unutrašnje misli pripovedača.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000" b="1"/>
              <a:t>Crteži:</a:t>
            </a:r>
            <a:r>
              <a:rPr lang="en-US" sz="1000"/>
              <a:t> Ilustracije koje vizualno predstavljaju likove, okruženje i akciju. Stil crteža može značajno varirati od stripa do stripa, zavisno od autora i žanra.</a:t>
            </a:r>
          </a:p>
          <a:p>
            <a:endParaRPr lang="en-US" sz="1000"/>
          </a:p>
        </p:txBody>
      </p:sp>
      <p:pic>
        <p:nvPicPr>
          <p:cNvPr id="5122" name="Picture 2" descr="Elements of comic books (panel, gutter, caption, speech balloon, SFX).... |  Download Scientific Diagram">
            <a:extLst>
              <a:ext uri="{FF2B5EF4-FFF2-40B4-BE49-F238E27FC236}">
                <a16:creationId xmlns:a16="http://schemas.microsoft.com/office/drawing/2014/main" id="{A4C71C0D-F7B3-31B0-930C-5BF25170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081751"/>
            <a:ext cx="5458968" cy="469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74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5D48A05E-207A-4693-98BE-5AC29DC75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02895-7B44-6833-5E28-A7941B63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0" y="540167"/>
            <a:ext cx="4592014" cy="2135867"/>
          </a:xfrm>
        </p:spPr>
        <p:txBody>
          <a:bodyPr anchor="b">
            <a:normAutofit/>
          </a:bodyPr>
          <a:lstStyle/>
          <a:p>
            <a:r>
              <a:rPr lang="en-US" sz="4800"/>
              <a:t>Istorija stripova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8AEE4F5-A0D7-962F-42E2-45C3A1544A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2900" y="2880452"/>
            <a:ext cx="4592014" cy="30954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kumimoji="0" lang="en-US" altLang="en-US" sz="15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Rani počeci:</a:t>
            </a:r>
            <a:endParaRPr kumimoji="0" lang="en-US" altLang="en-US" sz="15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Prvi stripovi: "The Yellow Kid" (1895), često smatran prvim modernim stripom.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Zlazno doba: 1930-ih i 1940-ih sa pojavom superheroja kao što su Superman i Batman.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kumimoji="0" lang="en-US" altLang="en-US" sz="15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Zlatno doba stripova:</a:t>
            </a:r>
            <a:endParaRPr kumimoji="0" lang="en-US" altLang="en-US" sz="15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Period od 1930-ih do 1950-ih, dominacija superheroja.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kumimoji="0" lang="en-US" altLang="en-US" sz="15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Srebrno doba:</a:t>
            </a:r>
            <a:endParaRPr kumimoji="0" lang="en-US" altLang="en-US" sz="15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Period od 1956. do početka 1970-ih, revitalizacija superheroja i uvođenje novih likova kao što su Spider-Man i X-Men.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 descr="Peter Parker: Spider-Man - Wikipedia">
            <a:extLst>
              <a:ext uri="{FF2B5EF4-FFF2-40B4-BE49-F238E27FC236}">
                <a16:creationId xmlns:a16="http://schemas.microsoft.com/office/drawing/2014/main" id="{A9137257-C07B-C729-2A3A-C547ABB89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" r="6729" b="-3"/>
          <a:stretch/>
        </p:blipFill>
        <p:spPr bwMode="auto">
          <a:xfrm>
            <a:off x="5424849" y="684877"/>
            <a:ext cx="3166417" cy="546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ellow Kid: A Centennial Celebration of the Kid Who Started the Comics :  Outcault, Richard Felton, Blackbeard, Bill, Hearst, William Randolph, Jr.:  Amazon.in: Books">
            <a:extLst>
              <a:ext uri="{FF2B5EF4-FFF2-40B4-BE49-F238E27FC236}">
                <a16:creationId xmlns:a16="http://schemas.microsoft.com/office/drawing/2014/main" id="{5476E8AE-20F2-56F3-A589-0382B6859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3" r="4" b="11383"/>
          <a:stretch/>
        </p:blipFill>
        <p:spPr bwMode="auto">
          <a:xfrm>
            <a:off x="8696332" y="684876"/>
            <a:ext cx="2669657" cy="270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1041">
            <a:extLst>
              <a:ext uri="{FF2B5EF4-FFF2-40B4-BE49-F238E27FC236}">
                <a16:creationId xmlns:a16="http://schemas.microsoft.com/office/drawing/2014/main" id="{40DDD347-C608-4107-A321-FC0A9D5D6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53544" y="3486868"/>
            <a:ext cx="838456" cy="265175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29" name="Picture 5" descr="BARTMAN Comic by varench on DeviantArt">
            <a:extLst>
              <a:ext uri="{FF2B5EF4-FFF2-40B4-BE49-F238E27FC236}">
                <a16:creationId xmlns:a16="http://schemas.microsoft.com/office/drawing/2014/main" id="{D513BDB1-A4F1-A56F-4F2D-E4C4B10C9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5" r="4" b="12975"/>
          <a:stretch/>
        </p:blipFill>
        <p:spPr bwMode="auto">
          <a:xfrm>
            <a:off x="8712739" y="3506133"/>
            <a:ext cx="2655433" cy="261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85BD97B6-43BE-4A36-85BC-101DD1B6C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4117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30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151F3819-4351-4730-8E02-40BF286E0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7DAE5130-F148-4C5A-A6CB-48165DC76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6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A41F6-5D0F-C5A4-F6A9-85B3778FD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887" y="609600"/>
            <a:ext cx="6564574" cy="1330518"/>
          </a:xfrm>
        </p:spPr>
        <p:txBody>
          <a:bodyPr>
            <a:normAutofit/>
          </a:bodyPr>
          <a:lstStyle/>
          <a:p>
            <a:r>
              <a:rPr lang="en-US"/>
              <a:t>Različiti žanrovi stripova</a:t>
            </a:r>
            <a:endParaRPr lang="en-US" dirty="0"/>
          </a:p>
        </p:txBody>
      </p:sp>
      <p:pic>
        <p:nvPicPr>
          <p:cNvPr id="2055" name="Picture 7" descr="Ghouls, demon slayers and socially anxious students: how manga conquered  the world | Manga | The Guardian">
            <a:extLst>
              <a:ext uri="{FF2B5EF4-FFF2-40B4-BE49-F238E27FC236}">
                <a16:creationId xmlns:a16="http://schemas.microsoft.com/office/drawing/2014/main" id="{525B32FE-1B92-44C6-FA13-9AD45AA11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r="1411" b="-1"/>
          <a:stretch/>
        </p:blipFill>
        <p:spPr bwMode="auto">
          <a:xfrm>
            <a:off x="-8" y="3429008"/>
            <a:ext cx="4038600" cy="3428999"/>
          </a:xfrm>
          <a:custGeom>
            <a:avLst/>
            <a:gdLst/>
            <a:ahLst/>
            <a:cxnLst/>
            <a:rect l="l" t="t" r="r" b="b"/>
            <a:pathLst>
              <a:path w="4038600" h="3428999">
                <a:moveTo>
                  <a:pt x="0" y="0"/>
                </a:moveTo>
                <a:lnTo>
                  <a:pt x="3832764" y="0"/>
                </a:lnTo>
                <a:lnTo>
                  <a:pt x="3833410" y="4411"/>
                </a:lnTo>
                <a:cubicBezTo>
                  <a:pt x="3834310" y="12542"/>
                  <a:pt x="3834933" y="20617"/>
                  <a:pt x="3835321" y="28434"/>
                </a:cubicBezTo>
                <a:cubicBezTo>
                  <a:pt x="3843020" y="30350"/>
                  <a:pt x="3840588" y="61692"/>
                  <a:pt x="3852266" y="50998"/>
                </a:cubicBezTo>
                <a:cubicBezTo>
                  <a:pt x="3853153" y="61314"/>
                  <a:pt x="3849223" y="70391"/>
                  <a:pt x="3856614" y="62023"/>
                </a:cubicBezTo>
                <a:cubicBezTo>
                  <a:pt x="3857136" y="65272"/>
                  <a:pt x="3858208" y="66796"/>
                  <a:pt x="3859557" y="67517"/>
                </a:cubicBezTo>
                <a:lnTo>
                  <a:pt x="3860141" y="67604"/>
                </a:lnTo>
                <a:lnTo>
                  <a:pt x="3861913" y="90672"/>
                </a:lnTo>
                <a:lnTo>
                  <a:pt x="3863084" y="93141"/>
                </a:lnTo>
                <a:cubicBezTo>
                  <a:pt x="3863070" y="98407"/>
                  <a:pt x="3863057" y="103672"/>
                  <a:pt x="3863043" y="108938"/>
                </a:cubicBezTo>
                <a:lnTo>
                  <a:pt x="3863660" y="116693"/>
                </a:lnTo>
                <a:lnTo>
                  <a:pt x="3862518" y="119721"/>
                </a:lnTo>
                <a:cubicBezTo>
                  <a:pt x="3862017" y="122528"/>
                  <a:pt x="3862239" y="125949"/>
                  <a:pt x="3864097" y="130743"/>
                </a:cubicBezTo>
                <a:lnTo>
                  <a:pt x="3864775" y="131693"/>
                </a:lnTo>
                <a:lnTo>
                  <a:pt x="3864231" y="141960"/>
                </a:lnTo>
                <a:cubicBezTo>
                  <a:pt x="3863734" y="145469"/>
                  <a:pt x="3862886" y="148837"/>
                  <a:pt x="3861543" y="151981"/>
                </a:cubicBezTo>
                <a:cubicBezTo>
                  <a:pt x="3876816" y="176028"/>
                  <a:pt x="3873891" y="209754"/>
                  <a:pt x="3881956" y="241275"/>
                </a:cubicBezTo>
                <a:cubicBezTo>
                  <a:pt x="3880805" y="282291"/>
                  <a:pt x="3871108" y="290637"/>
                  <a:pt x="3883245" y="317540"/>
                </a:cubicBezTo>
                <a:cubicBezTo>
                  <a:pt x="3887431" y="330343"/>
                  <a:pt x="3884915" y="349601"/>
                  <a:pt x="3894824" y="382132"/>
                </a:cubicBezTo>
                <a:cubicBezTo>
                  <a:pt x="3902184" y="412768"/>
                  <a:pt x="3905028" y="440981"/>
                  <a:pt x="3912029" y="468465"/>
                </a:cubicBezTo>
                <a:cubicBezTo>
                  <a:pt x="3918870" y="501219"/>
                  <a:pt x="3919171" y="493504"/>
                  <a:pt x="3923563" y="512872"/>
                </a:cubicBezTo>
                <a:cubicBezTo>
                  <a:pt x="3925161" y="516259"/>
                  <a:pt x="3933257" y="548851"/>
                  <a:pt x="3935302" y="551780"/>
                </a:cubicBezTo>
                <a:cubicBezTo>
                  <a:pt x="3940193" y="569420"/>
                  <a:pt x="3948108" y="591435"/>
                  <a:pt x="3952908" y="618713"/>
                </a:cubicBezTo>
                <a:cubicBezTo>
                  <a:pt x="3949597" y="640336"/>
                  <a:pt x="3968857" y="662091"/>
                  <a:pt x="3964097" y="689135"/>
                </a:cubicBezTo>
                <a:cubicBezTo>
                  <a:pt x="3963409" y="698730"/>
                  <a:pt x="3967777" y="726290"/>
                  <a:pt x="3972561" y="730194"/>
                </a:cubicBezTo>
                <a:cubicBezTo>
                  <a:pt x="3974287" y="735671"/>
                  <a:pt x="3973869" y="742863"/>
                  <a:pt x="3978553" y="744105"/>
                </a:cubicBezTo>
                <a:cubicBezTo>
                  <a:pt x="3984369" y="746793"/>
                  <a:pt x="3979392" y="769550"/>
                  <a:pt x="3985056" y="764665"/>
                </a:cubicBezTo>
                <a:cubicBezTo>
                  <a:pt x="3981721" y="780759"/>
                  <a:pt x="3994221" y="788526"/>
                  <a:pt x="3998681" y="799644"/>
                </a:cubicBezTo>
                <a:cubicBezTo>
                  <a:pt x="3996807" y="806167"/>
                  <a:pt x="3999133" y="812044"/>
                  <a:pt x="4002586" y="819512"/>
                </a:cubicBezTo>
                <a:lnTo>
                  <a:pt x="4007152" y="829775"/>
                </a:lnTo>
                <a:cubicBezTo>
                  <a:pt x="4007290" y="831346"/>
                  <a:pt x="4007429" y="832918"/>
                  <a:pt x="4007568" y="834489"/>
                </a:cubicBezTo>
                <a:cubicBezTo>
                  <a:pt x="4008582" y="842878"/>
                  <a:pt x="4012501" y="870527"/>
                  <a:pt x="4013238" y="880111"/>
                </a:cubicBezTo>
                <a:lnTo>
                  <a:pt x="4011990" y="891990"/>
                </a:lnTo>
                <a:cubicBezTo>
                  <a:pt x="4012878" y="895711"/>
                  <a:pt x="4017741" y="899277"/>
                  <a:pt x="4018561" y="902435"/>
                </a:cubicBezTo>
                <a:lnTo>
                  <a:pt x="4016914" y="910937"/>
                </a:lnTo>
                <a:cubicBezTo>
                  <a:pt x="4021666" y="910045"/>
                  <a:pt x="4017754" y="920062"/>
                  <a:pt x="4017630" y="927631"/>
                </a:cubicBezTo>
                <a:cubicBezTo>
                  <a:pt x="4017765" y="943134"/>
                  <a:pt x="4017899" y="958638"/>
                  <a:pt x="4018033" y="974141"/>
                </a:cubicBezTo>
                <a:lnTo>
                  <a:pt x="4020844" y="1002853"/>
                </a:lnTo>
                <a:lnTo>
                  <a:pt x="4019159" y="1011649"/>
                </a:lnTo>
                <a:cubicBezTo>
                  <a:pt x="4018755" y="1030805"/>
                  <a:pt x="4025427" y="1051984"/>
                  <a:pt x="4019983" y="1065586"/>
                </a:cubicBezTo>
                <a:cubicBezTo>
                  <a:pt x="4019342" y="1071115"/>
                  <a:pt x="4019489" y="1076118"/>
                  <a:pt x="4020124" y="1080768"/>
                </a:cubicBezTo>
                <a:lnTo>
                  <a:pt x="4023046" y="1093182"/>
                </a:lnTo>
                <a:lnTo>
                  <a:pt x="4030993" y="1117768"/>
                </a:lnTo>
                <a:cubicBezTo>
                  <a:pt x="4017255" y="1119010"/>
                  <a:pt x="4036257" y="1175819"/>
                  <a:pt x="4024084" y="1169607"/>
                </a:cubicBezTo>
                <a:cubicBezTo>
                  <a:pt x="4026558" y="1192318"/>
                  <a:pt x="4002019" y="1213340"/>
                  <a:pt x="4015242" y="1235237"/>
                </a:cubicBezTo>
                <a:cubicBezTo>
                  <a:pt x="4014162" y="1269305"/>
                  <a:pt x="4018570" y="1317827"/>
                  <a:pt x="4017602" y="1350990"/>
                </a:cubicBezTo>
                <a:cubicBezTo>
                  <a:pt x="4023169" y="1344874"/>
                  <a:pt x="4021893" y="1374627"/>
                  <a:pt x="4021736" y="1378298"/>
                </a:cubicBezTo>
                <a:cubicBezTo>
                  <a:pt x="4018952" y="1400570"/>
                  <a:pt x="4019832" y="1419813"/>
                  <a:pt x="4016278" y="1458310"/>
                </a:cubicBezTo>
                <a:cubicBezTo>
                  <a:pt x="4018014" y="1492373"/>
                  <a:pt x="4008830" y="1521984"/>
                  <a:pt x="4018868" y="1553366"/>
                </a:cubicBezTo>
                <a:cubicBezTo>
                  <a:pt x="4016990" y="1555494"/>
                  <a:pt x="4015540" y="1558122"/>
                  <a:pt x="4014402" y="1561090"/>
                </a:cubicBezTo>
                <a:lnTo>
                  <a:pt x="4011936" y="1570307"/>
                </a:lnTo>
                <a:lnTo>
                  <a:pt x="4012405" y="1571592"/>
                </a:lnTo>
                <a:cubicBezTo>
                  <a:pt x="4013272" y="1577147"/>
                  <a:pt x="4012836" y="1580457"/>
                  <a:pt x="4011825" y="1582767"/>
                </a:cubicBezTo>
                <a:lnTo>
                  <a:pt x="4010160" y="1584906"/>
                </a:lnTo>
                <a:lnTo>
                  <a:pt x="4009282" y="1592480"/>
                </a:lnTo>
                <a:lnTo>
                  <a:pt x="4004224" y="1632608"/>
                </a:lnTo>
                <a:lnTo>
                  <a:pt x="4004766" y="1633033"/>
                </a:lnTo>
                <a:cubicBezTo>
                  <a:pt x="4005917" y="1634501"/>
                  <a:pt x="4006652" y="1636551"/>
                  <a:pt x="4006536" y="1639879"/>
                </a:cubicBezTo>
                <a:cubicBezTo>
                  <a:pt x="4015184" y="1636475"/>
                  <a:pt x="4009709" y="1642588"/>
                  <a:pt x="4008603" y="1652696"/>
                </a:cubicBezTo>
                <a:cubicBezTo>
                  <a:pt x="4021787" y="1649666"/>
                  <a:pt x="4013526" y="1677353"/>
                  <a:pt x="4020520" y="1683689"/>
                </a:cubicBezTo>
                <a:cubicBezTo>
                  <a:pt x="4019410" y="1691182"/>
                  <a:pt x="4018476" y="1699055"/>
                  <a:pt x="4017793" y="1707144"/>
                </a:cubicBezTo>
                <a:cubicBezTo>
                  <a:pt x="4017716" y="1708742"/>
                  <a:pt x="4017637" y="1710339"/>
                  <a:pt x="4017559" y="1711937"/>
                </a:cubicBezTo>
                <a:lnTo>
                  <a:pt x="4017686" y="1712065"/>
                </a:lnTo>
                <a:cubicBezTo>
                  <a:pt x="4017911" y="1713173"/>
                  <a:pt x="4017938" y="1714774"/>
                  <a:pt x="4017696" y="1717183"/>
                </a:cubicBezTo>
                <a:lnTo>
                  <a:pt x="4017133" y="1720681"/>
                </a:lnTo>
                <a:lnTo>
                  <a:pt x="4016678" y="1729981"/>
                </a:lnTo>
                <a:lnTo>
                  <a:pt x="4017384" y="1733388"/>
                </a:lnTo>
                <a:lnTo>
                  <a:pt x="4018907" y="1735034"/>
                </a:lnTo>
                <a:cubicBezTo>
                  <a:pt x="4018834" y="1735303"/>
                  <a:pt x="4018762" y="1735573"/>
                  <a:pt x="4018689" y="1735842"/>
                </a:cubicBezTo>
                <a:cubicBezTo>
                  <a:pt x="4015637" y="1741502"/>
                  <a:pt x="4011570" y="1742214"/>
                  <a:pt x="4022227" y="1754258"/>
                </a:cubicBezTo>
                <a:cubicBezTo>
                  <a:pt x="4017088" y="1767842"/>
                  <a:pt x="4023675" y="1773031"/>
                  <a:pt x="4025215" y="1794468"/>
                </a:cubicBezTo>
                <a:cubicBezTo>
                  <a:pt x="4020602" y="1801685"/>
                  <a:pt x="4021846" y="1809129"/>
                  <a:pt x="4024929" y="1817026"/>
                </a:cubicBezTo>
                <a:cubicBezTo>
                  <a:pt x="4022135" y="1836468"/>
                  <a:pt x="4026097" y="1856359"/>
                  <a:pt x="4026330" y="1879330"/>
                </a:cubicBezTo>
                <a:lnTo>
                  <a:pt x="4036998" y="1941432"/>
                </a:lnTo>
                <a:lnTo>
                  <a:pt x="4036084" y="2000732"/>
                </a:lnTo>
                <a:cubicBezTo>
                  <a:pt x="4034263" y="2008113"/>
                  <a:pt x="4032229" y="2015157"/>
                  <a:pt x="4030076" y="2021755"/>
                </a:cubicBezTo>
                <a:cubicBezTo>
                  <a:pt x="4035967" y="2031320"/>
                  <a:pt x="4023973" y="2053600"/>
                  <a:pt x="4037221" y="2057342"/>
                </a:cubicBezTo>
                <a:cubicBezTo>
                  <a:pt x="4034697" y="2066435"/>
                  <a:pt x="4028501" y="2069516"/>
                  <a:pt x="4037394" y="2070619"/>
                </a:cubicBezTo>
                <a:cubicBezTo>
                  <a:pt x="4036804" y="2073734"/>
                  <a:pt x="4037226" y="2076065"/>
                  <a:pt x="4038135" y="2078045"/>
                </a:cubicBezTo>
                <a:lnTo>
                  <a:pt x="4038600" y="2078724"/>
                </a:lnTo>
                <a:lnTo>
                  <a:pt x="4032779" y="2098845"/>
                </a:lnTo>
                <a:lnTo>
                  <a:pt x="4032983" y="2102024"/>
                </a:lnTo>
                <a:lnTo>
                  <a:pt x="4027939" y="2114492"/>
                </a:lnTo>
                <a:lnTo>
                  <a:pt x="4018466" y="2141885"/>
                </a:lnTo>
                <a:cubicBezTo>
                  <a:pt x="4016935" y="2144144"/>
                  <a:pt x="4008999" y="2172239"/>
                  <a:pt x="4006867" y="2173326"/>
                </a:cubicBezTo>
                <a:cubicBezTo>
                  <a:pt x="4012131" y="2208338"/>
                  <a:pt x="3995887" y="2179358"/>
                  <a:pt x="3992697" y="2212754"/>
                </a:cubicBezTo>
                <a:cubicBezTo>
                  <a:pt x="4005768" y="2234675"/>
                  <a:pt x="3987982" y="2231911"/>
                  <a:pt x="3984358" y="2281700"/>
                </a:cubicBezTo>
                <a:cubicBezTo>
                  <a:pt x="3976909" y="2307292"/>
                  <a:pt x="3981397" y="2321058"/>
                  <a:pt x="3966554" y="2358247"/>
                </a:cubicBezTo>
                <a:cubicBezTo>
                  <a:pt x="3960999" y="2394590"/>
                  <a:pt x="3953833" y="2470676"/>
                  <a:pt x="3951025" y="2499761"/>
                </a:cubicBezTo>
                <a:cubicBezTo>
                  <a:pt x="3960739" y="2527319"/>
                  <a:pt x="3950548" y="2509832"/>
                  <a:pt x="3949702" y="2532758"/>
                </a:cubicBezTo>
                <a:cubicBezTo>
                  <a:pt x="3938760" y="2520705"/>
                  <a:pt x="3952389" y="2562520"/>
                  <a:pt x="3938861" y="2556795"/>
                </a:cubicBezTo>
                <a:cubicBezTo>
                  <a:pt x="3939134" y="2561148"/>
                  <a:pt x="3939827" y="2565547"/>
                  <a:pt x="3940623" y="2570003"/>
                </a:cubicBezTo>
                <a:cubicBezTo>
                  <a:pt x="3940759" y="2570781"/>
                  <a:pt x="3940897" y="2571558"/>
                  <a:pt x="3941033" y="2572336"/>
                </a:cubicBezTo>
                <a:lnTo>
                  <a:pt x="3940366" y="2580478"/>
                </a:lnTo>
                <a:lnTo>
                  <a:pt x="3943063" y="2584265"/>
                </a:lnTo>
                <a:lnTo>
                  <a:pt x="3944125" y="2597587"/>
                </a:lnTo>
                <a:cubicBezTo>
                  <a:pt x="3944077" y="2602348"/>
                  <a:pt x="3943504" y="2607198"/>
                  <a:pt x="3942089" y="2612155"/>
                </a:cubicBezTo>
                <a:cubicBezTo>
                  <a:pt x="3932438" y="2625816"/>
                  <a:pt x="3941792" y="2663179"/>
                  <a:pt x="3929196" y="2679622"/>
                </a:cubicBezTo>
                <a:cubicBezTo>
                  <a:pt x="3925571" y="2686502"/>
                  <a:pt x="3920517" y="2712894"/>
                  <a:pt x="3923315" y="2720986"/>
                </a:cubicBezTo>
                <a:cubicBezTo>
                  <a:pt x="3923036" y="2727128"/>
                  <a:pt x="3920401" y="2732389"/>
                  <a:pt x="3923961" y="2738269"/>
                </a:cubicBezTo>
                <a:cubicBezTo>
                  <a:pt x="3928018" y="2746479"/>
                  <a:pt x="3916599" y="2759296"/>
                  <a:pt x="3922927" y="2761348"/>
                </a:cubicBezTo>
                <a:cubicBezTo>
                  <a:pt x="3919813" y="2786694"/>
                  <a:pt x="3907933" y="2868089"/>
                  <a:pt x="3905273" y="2890343"/>
                </a:cubicBezTo>
                <a:cubicBezTo>
                  <a:pt x="3905945" y="2891698"/>
                  <a:pt x="3906516" y="2893225"/>
                  <a:pt x="3906968" y="2894872"/>
                </a:cubicBezTo>
                <a:cubicBezTo>
                  <a:pt x="3909594" y="2904456"/>
                  <a:pt x="3907729" y="2916058"/>
                  <a:pt x="3902804" y="2920783"/>
                </a:cubicBezTo>
                <a:cubicBezTo>
                  <a:pt x="3885416" y="2946524"/>
                  <a:pt x="3880691" y="2976695"/>
                  <a:pt x="3873409" y="3003309"/>
                </a:cubicBezTo>
                <a:cubicBezTo>
                  <a:pt x="3866483" y="3034202"/>
                  <a:pt x="3883685" y="3021162"/>
                  <a:pt x="3865677" y="3054172"/>
                </a:cubicBezTo>
                <a:cubicBezTo>
                  <a:pt x="3869656" y="3061216"/>
                  <a:pt x="3869021" y="3066386"/>
                  <a:pt x="3865322" y="3073552"/>
                </a:cubicBezTo>
                <a:cubicBezTo>
                  <a:pt x="3862309" y="3088769"/>
                  <a:pt x="3874353" y="3094511"/>
                  <a:pt x="3864576" y="3105939"/>
                </a:cubicBezTo>
                <a:cubicBezTo>
                  <a:pt x="3871414" y="3106866"/>
                  <a:pt x="3862070" y="3136685"/>
                  <a:pt x="3869897" y="3133416"/>
                </a:cubicBezTo>
                <a:cubicBezTo>
                  <a:pt x="3873987" y="3146871"/>
                  <a:pt x="3863598" y="3146263"/>
                  <a:pt x="3866944" y="3159200"/>
                </a:cubicBezTo>
                <a:cubicBezTo>
                  <a:pt x="3866209" y="3171160"/>
                  <a:pt x="3861238" y="3148758"/>
                  <a:pt x="3858655" y="3160960"/>
                </a:cubicBezTo>
                <a:cubicBezTo>
                  <a:pt x="3856672" y="3176428"/>
                  <a:pt x="3845007" y="3169580"/>
                  <a:pt x="3857964" y="3189916"/>
                </a:cubicBezTo>
                <a:cubicBezTo>
                  <a:pt x="3851730" y="3203678"/>
                  <a:pt x="3857918" y="3210651"/>
                  <a:pt x="3857749" y="3234304"/>
                </a:cubicBezTo>
                <a:lnTo>
                  <a:pt x="3855596" y="3240571"/>
                </a:lnTo>
                <a:lnTo>
                  <a:pt x="3861634" y="3248569"/>
                </a:lnTo>
                <a:cubicBezTo>
                  <a:pt x="3864052" y="3253014"/>
                  <a:pt x="3865516" y="3258342"/>
                  <a:pt x="3864663" y="3265444"/>
                </a:cubicBezTo>
                <a:cubicBezTo>
                  <a:pt x="3848300" y="3307894"/>
                  <a:pt x="3875588" y="3268090"/>
                  <a:pt x="3865146" y="3338829"/>
                </a:cubicBezTo>
                <a:cubicBezTo>
                  <a:pt x="3862730" y="3342195"/>
                  <a:pt x="3864130" y="3351680"/>
                  <a:pt x="3867052" y="3351725"/>
                </a:cubicBezTo>
                <a:cubicBezTo>
                  <a:pt x="3865794" y="3356006"/>
                  <a:pt x="3859439" y="3365106"/>
                  <a:pt x="3863912" y="3367707"/>
                </a:cubicBezTo>
                <a:cubicBezTo>
                  <a:pt x="3863241" y="3379301"/>
                  <a:pt x="3861774" y="3390600"/>
                  <a:pt x="3859561" y="3401335"/>
                </a:cubicBezTo>
                <a:lnTo>
                  <a:pt x="3853212" y="3423129"/>
                </a:lnTo>
                <a:lnTo>
                  <a:pt x="3856572" y="3428759"/>
                </a:lnTo>
                <a:lnTo>
                  <a:pt x="3856601" y="3428999"/>
                </a:lnTo>
                <a:lnTo>
                  <a:pt x="0" y="3428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group of superheroes in different clothing&#10;&#10;Description automatically generated">
            <a:extLst>
              <a:ext uri="{FF2B5EF4-FFF2-40B4-BE49-F238E27FC236}">
                <a16:creationId xmlns:a16="http://schemas.microsoft.com/office/drawing/2014/main" id="{B5C97AD0-487A-4B0A-C5F6-5B08DE70C5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r="24271" b="-1"/>
          <a:stretch/>
        </p:blipFill>
        <p:spPr>
          <a:xfrm>
            <a:off x="9" y="-7"/>
            <a:ext cx="3832765" cy="3493830"/>
          </a:xfrm>
          <a:custGeom>
            <a:avLst/>
            <a:gdLst/>
            <a:ahLst/>
            <a:cxnLst/>
            <a:rect l="l" t="t" r="r" b="b"/>
            <a:pathLst>
              <a:path w="3832765" h="3429000">
                <a:moveTo>
                  <a:pt x="0" y="0"/>
                </a:moveTo>
                <a:lnTo>
                  <a:pt x="3647227" y="0"/>
                </a:lnTo>
                <a:lnTo>
                  <a:pt x="3639550" y="38855"/>
                </a:lnTo>
                <a:cubicBezTo>
                  <a:pt x="3636650" y="54773"/>
                  <a:pt x="3634345" y="68219"/>
                  <a:pt x="3632595" y="77266"/>
                </a:cubicBezTo>
                <a:cubicBezTo>
                  <a:pt x="3626536" y="79781"/>
                  <a:pt x="3626501" y="84794"/>
                  <a:pt x="3629067" y="94172"/>
                </a:cubicBezTo>
                <a:cubicBezTo>
                  <a:pt x="3627578" y="163765"/>
                  <a:pt x="3557526" y="242917"/>
                  <a:pt x="3584106" y="259179"/>
                </a:cubicBezTo>
                <a:cubicBezTo>
                  <a:pt x="3583700" y="275569"/>
                  <a:pt x="3606846" y="331307"/>
                  <a:pt x="3599938" y="369872"/>
                </a:cubicBezTo>
                <a:cubicBezTo>
                  <a:pt x="3585388" y="383902"/>
                  <a:pt x="3596928" y="466732"/>
                  <a:pt x="3595032" y="485807"/>
                </a:cubicBezTo>
                <a:cubicBezTo>
                  <a:pt x="3585943" y="488250"/>
                  <a:pt x="3592517" y="521115"/>
                  <a:pt x="3579338" y="516547"/>
                </a:cubicBezTo>
                <a:cubicBezTo>
                  <a:pt x="3573622" y="519766"/>
                  <a:pt x="3573367" y="529229"/>
                  <a:pt x="3578241" y="534293"/>
                </a:cubicBezTo>
                <a:cubicBezTo>
                  <a:pt x="3576722" y="545474"/>
                  <a:pt x="3569890" y="551581"/>
                  <a:pt x="3577790" y="563888"/>
                </a:cubicBezTo>
                <a:cubicBezTo>
                  <a:pt x="3576008" y="579306"/>
                  <a:pt x="3555937" y="592508"/>
                  <a:pt x="3568362" y="606614"/>
                </a:cubicBezTo>
                <a:cubicBezTo>
                  <a:pt x="3548060" y="617296"/>
                  <a:pt x="3566748" y="665721"/>
                  <a:pt x="3562360" y="696544"/>
                </a:cubicBezTo>
                <a:cubicBezTo>
                  <a:pt x="3540870" y="749643"/>
                  <a:pt x="3563552" y="814684"/>
                  <a:pt x="3525923" y="839698"/>
                </a:cubicBezTo>
                <a:cubicBezTo>
                  <a:pt x="3535181" y="895191"/>
                  <a:pt x="3521523" y="937628"/>
                  <a:pt x="3518879" y="980382"/>
                </a:cubicBezTo>
                <a:cubicBezTo>
                  <a:pt x="3513995" y="999599"/>
                  <a:pt x="3527321" y="1012505"/>
                  <a:pt x="3515302" y="1028426"/>
                </a:cubicBezTo>
                <a:cubicBezTo>
                  <a:pt x="3518279" y="1066840"/>
                  <a:pt x="3496325" y="1148092"/>
                  <a:pt x="3536738" y="1210870"/>
                </a:cubicBezTo>
                <a:lnTo>
                  <a:pt x="3591526" y="1380154"/>
                </a:lnTo>
                <a:cubicBezTo>
                  <a:pt x="3610626" y="1430030"/>
                  <a:pt x="3618402" y="1446676"/>
                  <a:pt x="3627364" y="1475232"/>
                </a:cubicBezTo>
                <a:cubicBezTo>
                  <a:pt x="3630584" y="1500131"/>
                  <a:pt x="3621205" y="1517302"/>
                  <a:pt x="3629315" y="1551492"/>
                </a:cubicBezTo>
                <a:cubicBezTo>
                  <a:pt x="3627771" y="1569255"/>
                  <a:pt x="3642142" y="1604305"/>
                  <a:pt x="3642065" y="1616703"/>
                </a:cubicBezTo>
                <a:cubicBezTo>
                  <a:pt x="3644190" y="1615867"/>
                  <a:pt x="3646228" y="1622618"/>
                  <a:pt x="3644837" y="1625880"/>
                </a:cubicBezTo>
                <a:cubicBezTo>
                  <a:pt x="3644873" y="1682450"/>
                  <a:pt x="3660396" y="1644242"/>
                  <a:pt x="3653089" y="1681195"/>
                </a:cubicBezTo>
                <a:cubicBezTo>
                  <a:pt x="3653672" y="1703685"/>
                  <a:pt x="3678100" y="1693642"/>
                  <a:pt x="3669268" y="1720463"/>
                </a:cubicBezTo>
                <a:cubicBezTo>
                  <a:pt x="3672709" y="1747068"/>
                  <a:pt x="3683894" y="1760489"/>
                  <a:pt x="3680555" y="1787683"/>
                </a:cubicBezTo>
                <a:cubicBezTo>
                  <a:pt x="3683815" y="1812577"/>
                  <a:pt x="3690283" y="1832624"/>
                  <a:pt x="3690144" y="1854892"/>
                </a:cubicBezTo>
                <a:cubicBezTo>
                  <a:pt x="3694176" y="1862246"/>
                  <a:pt x="3696364" y="1869845"/>
                  <a:pt x="3692847" y="1879545"/>
                </a:cubicBezTo>
                <a:lnTo>
                  <a:pt x="3705899" y="1950159"/>
                </a:lnTo>
                <a:cubicBezTo>
                  <a:pt x="3705811" y="1963349"/>
                  <a:pt x="3696947" y="1944883"/>
                  <a:pt x="3698529" y="1956744"/>
                </a:cubicBezTo>
                <a:cubicBezTo>
                  <a:pt x="3704089" y="1967128"/>
                  <a:pt x="3694319" y="1972691"/>
                  <a:pt x="3700670" y="1983128"/>
                </a:cubicBezTo>
                <a:cubicBezTo>
                  <a:pt x="3707325" y="1975376"/>
                  <a:pt x="3704290" y="2019261"/>
                  <a:pt x="3710819" y="2016104"/>
                </a:cubicBezTo>
                <a:cubicBezTo>
                  <a:pt x="3703899" y="2032806"/>
                  <a:pt x="3716180" y="2041037"/>
                  <a:pt x="3716263" y="2057358"/>
                </a:cubicBezTo>
                <a:cubicBezTo>
                  <a:pt x="3714181" y="2066395"/>
                  <a:pt x="3708419" y="2088153"/>
                  <a:pt x="3713451" y="2092532"/>
                </a:cubicBezTo>
                <a:cubicBezTo>
                  <a:pt x="3702969" y="2134723"/>
                  <a:pt x="3713408" y="2112089"/>
                  <a:pt x="3712825" y="2145702"/>
                </a:cubicBezTo>
                <a:cubicBezTo>
                  <a:pt x="3711099" y="2175441"/>
                  <a:pt x="3721651" y="2170882"/>
                  <a:pt x="3710370" y="2205762"/>
                </a:cubicBezTo>
                <a:cubicBezTo>
                  <a:pt x="3706686" y="2213193"/>
                  <a:pt x="3707151" y="2225380"/>
                  <a:pt x="3711407" y="2232983"/>
                </a:cubicBezTo>
                <a:cubicBezTo>
                  <a:pt x="3712139" y="2234292"/>
                  <a:pt x="3712959" y="2235411"/>
                  <a:pt x="3713840" y="2236309"/>
                </a:cubicBezTo>
                <a:cubicBezTo>
                  <a:pt x="3705311" y="2258197"/>
                  <a:pt x="3712810" y="2264929"/>
                  <a:pt x="3706371" y="2276362"/>
                </a:cubicBezTo>
                <a:cubicBezTo>
                  <a:pt x="3707813" y="2303313"/>
                  <a:pt x="3719116" y="2319717"/>
                  <a:pt x="3713548" y="2330164"/>
                </a:cubicBezTo>
                <a:cubicBezTo>
                  <a:pt x="3716700" y="2349548"/>
                  <a:pt x="3722681" y="2379563"/>
                  <a:pt x="3725281" y="2392669"/>
                </a:cubicBezTo>
                <a:cubicBezTo>
                  <a:pt x="3729704" y="2396182"/>
                  <a:pt x="3728251" y="2402767"/>
                  <a:pt x="3729156" y="2408800"/>
                </a:cubicBezTo>
                <a:cubicBezTo>
                  <a:pt x="3733288" y="2414878"/>
                  <a:pt x="3733591" y="2443086"/>
                  <a:pt x="3731527" y="2451803"/>
                </a:cubicBezTo>
                <a:lnTo>
                  <a:pt x="3736702" y="2478754"/>
                </a:lnTo>
                <a:cubicBezTo>
                  <a:pt x="3728550" y="2525478"/>
                  <a:pt x="3760386" y="2545889"/>
                  <a:pt x="3730701" y="2582746"/>
                </a:cubicBezTo>
                <a:cubicBezTo>
                  <a:pt x="3730821" y="2599785"/>
                  <a:pt x="3740171" y="2587220"/>
                  <a:pt x="3740291" y="2604259"/>
                </a:cubicBezTo>
                <a:cubicBezTo>
                  <a:pt x="3743848" y="2626667"/>
                  <a:pt x="3731064" y="2615985"/>
                  <a:pt x="3745312" y="2636571"/>
                </a:cubicBezTo>
                <a:cubicBezTo>
                  <a:pt x="3741774" y="2677126"/>
                  <a:pt x="3756230" y="2698390"/>
                  <a:pt x="3745913" y="2734956"/>
                </a:cubicBezTo>
                <a:cubicBezTo>
                  <a:pt x="3751211" y="2727858"/>
                  <a:pt x="3750682" y="2814031"/>
                  <a:pt x="3749695" y="2825841"/>
                </a:cubicBezTo>
                <a:cubicBezTo>
                  <a:pt x="3749942" y="2850991"/>
                  <a:pt x="3747920" y="2877551"/>
                  <a:pt x="3747393" y="2915771"/>
                </a:cubicBezTo>
                <a:cubicBezTo>
                  <a:pt x="3750755" y="2949567"/>
                  <a:pt x="3739923" y="2933903"/>
                  <a:pt x="3751447" y="2964244"/>
                </a:cubicBezTo>
                <a:cubicBezTo>
                  <a:pt x="3751616" y="2982921"/>
                  <a:pt x="3749341" y="3024704"/>
                  <a:pt x="3748411" y="3027834"/>
                </a:cubicBezTo>
                <a:lnTo>
                  <a:pt x="3748938" y="3029071"/>
                </a:lnTo>
                <a:cubicBezTo>
                  <a:pt x="3750070" y="3034527"/>
                  <a:pt x="3749794" y="3037871"/>
                  <a:pt x="3748894" y="3040270"/>
                </a:cubicBezTo>
                <a:lnTo>
                  <a:pt x="3747334" y="3042558"/>
                </a:lnTo>
                <a:cubicBezTo>
                  <a:pt x="3747162" y="3045102"/>
                  <a:pt x="3746989" y="3047646"/>
                  <a:pt x="3746817" y="3050190"/>
                </a:cubicBezTo>
                <a:lnTo>
                  <a:pt x="3744491" y="3065086"/>
                </a:lnTo>
                <a:lnTo>
                  <a:pt x="3745283" y="3068003"/>
                </a:lnTo>
                <a:lnTo>
                  <a:pt x="3743686" y="3090671"/>
                </a:lnTo>
                <a:lnTo>
                  <a:pt x="3744246" y="3091046"/>
                </a:lnTo>
                <a:cubicBezTo>
                  <a:pt x="3745467" y="3092400"/>
                  <a:pt x="3746300" y="3094375"/>
                  <a:pt x="3746343" y="3097703"/>
                </a:cubicBezTo>
                <a:cubicBezTo>
                  <a:pt x="3754816" y="3093496"/>
                  <a:pt x="3749641" y="3100105"/>
                  <a:pt x="3749018" y="3110287"/>
                </a:cubicBezTo>
                <a:cubicBezTo>
                  <a:pt x="3762039" y="3106026"/>
                  <a:pt x="3755113" y="3134407"/>
                  <a:pt x="3762400" y="3140063"/>
                </a:cubicBezTo>
                <a:cubicBezTo>
                  <a:pt x="3761648" y="3147641"/>
                  <a:pt x="3761093" y="3155576"/>
                  <a:pt x="3760798" y="3163705"/>
                </a:cubicBezTo>
                <a:cubicBezTo>
                  <a:pt x="3760796" y="3165306"/>
                  <a:pt x="3760795" y="3166906"/>
                  <a:pt x="3760793" y="3168507"/>
                </a:cubicBezTo>
                <a:lnTo>
                  <a:pt x="3760925" y="3168621"/>
                </a:lnTo>
                <a:cubicBezTo>
                  <a:pt x="3761203" y="3169703"/>
                  <a:pt x="3761307" y="3171298"/>
                  <a:pt x="3761180" y="3173722"/>
                </a:cubicBezTo>
                <a:lnTo>
                  <a:pt x="3760784" y="3177263"/>
                </a:lnTo>
                <a:lnTo>
                  <a:pt x="3760776" y="3186578"/>
                </a:lnTo>
                <a:lnTo>
                  <a:pt x="3761644" y="3189908"/>
                </a:lnTo>
                <a:cubicBezTo>
                  <a:pt x="3767239" y="3200999"/>
                  <a:pt x="3784386" y="3192521"/>
                  <a:pt x="3778090" y="3215620"/>
                </a:cubicBezTo>
                <a:cubicBezTo>
                  <a:pt x="3782929" y="3238942"/>
                  <a:pt x="3794645" y="3248487"/>
                  <a:pt x="3792860" y="3273934"/>
                </a:cubicBezTo>
                <a:cubicBezTo>
                  <a:pt x="3797428" y="3295746"/>
                  <a:pt x="3804878" y="3312408"/>
                  <a:pt x="3805965" y="3332638"/>
                </a:cubicBezTo>
                <a:cubicBezTo>
                  <a:pt x="3810325" y="3338359"/>
                  <a:pt x="3812891" y="3344736"/>
                  <a:pt x="3809972" y="3354360"/>
                </a:cubicBezTo>
                <a:cubicBezTo>
                  <a:pt x="3815463" y="3373933"/>
                  <a:pt x="3822569" y="3374995"/>
                  <a:pt x="3820366" y="3391014"/>
                </a:cubicBezTo>
                <a:cubicBezTo>
                  <a:pt x="3832550" y="3396219"/>
                  <a:pt x="3828906" y="3399305"/>
                  <a:pt x="3827143" y="3406519"/>
                </a:cubicBezTo>
                <a:cubicBezTo>
                  <a:pt x="3827126" y="3406819"/>
                  <a:pt x="3827110" y="3407118"/>
                  <a:pt x="3827093" y="3407418"/>
                </a:cubicBezTo>
                <a:lnTo>
                  <a:pt x="3828820" y="3408091"/>
                </a:lnTo>
                <a:lnTo>
                  <a:pt x="3830121" y="3410929"/>
                </a:lnTo>
                <a:lnTo>
                  <a:pt x="3831461" y="3420084"/>
                </a:lnTo>
                <a:cubicBezTo>
                  <a:pt x="3831507" y="3421309"/>
                  <a:pt x="3831554" y="3422534"/>
                  <a:pt x="3831600" y="3423759"/>
                </a:cubicBezTo>
                <a:cubicBezTo>
                  <a:pt x="3831831" y="3426205"/>
                  <a:pt x="3832160" y="3427719"/>
                  <a:pt x="3832580" y="3428642"/>
                </a:cubicBezTo>
                <a:cubicBezTo>
                  <a:pt x="3832626" y="3428658"/>
                  <a:pt x="3832672" y="3428675"/>
                  <a:pt x="3832719" y="3428690"/>
                </a:cubicBezTo>
                <a:lnTo>
                  <a:pt x="3832765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2CB26461-CC2E-B8CB-5256-EBA4FEDCA7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653887" y="2193779"/>
            <a:ext cx="6564573" cy="39089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sr-Latn-RS" altLang="en-US" sz="2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1. 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Superherojski stripovi:</a:t>
            </a:r>
            <a:endParaRPr kumimoji="0" lang="en-US" altLang="en-US" sz="20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Primeri: Superman, Batman, Spider-Man.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lang="sr-Latn-RS" altLang="en-US" sz="2000" b="1">
                <a:latin typeface="Arial" panose="020B0604020202020204" pitchFamily="34" charset="0"/>
              </a:rPr>
              <a:t>2. 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Manga:</a:t>
            </a:r>
            <a:endParaRPr kumimoji="0" lang="en-US" altLang="en-US" sz="20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Japanski stripovi, primeri: Naruto, One Piece, Attack on Titan.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sr-Latn-RS" altLang="en-US" sz="2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3. 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Grafički romani:</a:t>
            </a:r>
            <a:endParaRPr kumimoji="0" lang="en-US" altLang="en-US" sz="20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Dublje priče i složeniji sadržaj, primeri: Maus, Persepolis.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sr-Latn-RS" altLang="en-US" sz="2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4. 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Komedi i satire:</a:t>
            </a:r>
            <a:endParaRPr kumimoji="0" lang="en-US" altLang="en-US" sz="20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Primeri: Asterix, Garfield.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3" descr="The Top 10 Best Superhero Comics You Need to Read Right Now! | Comical  Opinions">
            <a:extLst>
              <a:ext uri="{FF2B5EF4-FFF2-40B4-BE49-F238E27FC236}">
                <a16:creationId xmlns:a16="http://schemas.microsoft.com/office/drawing/2014/main" id="{D11A740B-66BE-946C-8AA3-2023BD0089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4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EAC91-A782-3CA0-B9ED-B781A0BC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Poznati Autori Stripova</a:t>
            </a: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BB327-F220-0985-85C3-E6B367669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400" b="1"/>
              <a:t>Stan Lee:</a:t>
            </a:r>
            <a:endParaRPr lang="en-US" sz="140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/>
              <a:t>Radovi:</a:t>
            </a:r>
            <a:r>
              <a:rPr lang="en-US" sz="1400"/>
              <a:t> Spider-Man, X-Men, Iron Man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/>
              <a:t>Doprinos:</a:t>
            </a:r>
            <a:r>
              <a:rPr lang="en-US" sz="1400"/>
              <a:t> Složeni superheroji sa ljudskim manama</a:t>
            </a:r>
            <a:r>
              <a:rPr lang="sr-Latn-RS" sz="140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1"/>
              <a:t>Jack Kirby:</a:t>
            </a:r>
            <a:endParaRPr lang="en-US" sz="140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/>
              <a:t>Radovi:</a:t>
            </a:r>
            <a:r>
              <a:rPr lang="en-US" sz="1400"/>
              <a:t> Captain America, The Fantastic Four, X-Men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/>
              <a:t>Doprinos:</a:t>
            </a:r>
            <a:r>
              <a:rPr lang="en-US" sz="1400"/>
              <a:t> Dinamičan stil crtanja</a:t>
            </a:r>
            <a:r>
              <a:rPr lang="sr-Latn-RS" sz="140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1"/>
              <a:t>Frank Miller:</a:t>
            </a:r>
            <a:endParaRPr lang="en-US" sz="140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/>
              <a:t>Radovi:</a:t>
            </a:r>
            <a:r>
              <a:rPr lang="en-US" sz="1400"/>
              <a:t> Batman: The Dark Knight Returns, Sin 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/>
              <a:t>Doprinos:</a:t>
            </a:r>
            <a:r>
              <a:rPr lang="en-US" sz="1400"/>
              <a:t> Mračniji i realističniji ton</a:t>
            </a:r>
            <a:r>
              <a:rPr lang="sr-Latn-RS" sz="1400"/>
              <a:t>.</a:t>
            </a:r>
            <a:endParaRPr lang="en-US" sz="1400"/>
          </a:p>
          <a:p>
            <a:pPr>
              <a:buFont typeface="Arial" panose="020B0604020202020204" pitchFamily="34" charset="0"/>
              <a:buChar char="•"/>
            </a:pPr>
            <a:endParaRPr lang="en-US" sz="1400"/>
          </a:p>
          <a:p>
            <a:pPr>
              <a:buFont typeface="Arial" panose="020B0604020202020204" pitchFamily="34" charset="0"/>
              <a:buChar char="•"/>
            </a:pPr>
            <a:endParaRPr lang="en-US" sz="1400"/>
          </a:p>
          <a:p>
            <a:endParaRPr lang="en-US" sz="1400"/>
          </a:p>
        </p:txBody>
      </p:sp>
      <p:pic>
        <p:nvPicPr>
          <p:cNvPr id="6146" name="Picture 2" descr="Former DC comics artist drawing a following in A.C.">
            <a:extLst>
              <a:ext uri="{FF2B5EF4-FFF2-40B4-BE49-F238E27FC236}">
                <a16:creationId xmlns:a16="http://schemas.microsoft.com/office/drawing/2014/main" id="{AFBF4B0C-5441-0141-A44A-1380E9326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9" r="-2" b="-2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Rectangle 615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97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308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599F1-308E-0AA7-ABED-FB1B27AD7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stripova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popularnu</a:t>
            </a:r>
            <a:r>
              <a:rPr lang="en-US" dirty="0"/>
              <a:t> </a:t>
            </a:r>
            <a:r>
              <a:rPr lang="en-US" dirty="0" err="1"/>
              <a:t>kulturu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A887A7D-BC3D-1A96-4438-72BD2BA79D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1" y="1825625"/>
            <a:ext cx="5092194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Film </a:t>
            </a:r>
            <a:r>
              <a:rPr kumimoji="0" lang="en-US" altLang="en-US" sz="2200" b="1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i</a:t>
            </a:r>
            <a:r>
              <a:rPr kumimoji="0" lang="en-US" altLang="en-US" sz="2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TV:</a:t>
            </a:r>
            <a:endParaRPr kumimoji="0" lang="en-US" altLang="en-US" sz="22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Veliki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broj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filmova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i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serija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baziranih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na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stripovima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primeri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Marvel Cinematic Universe, DC Universe.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Merchandising:</a:t>
            </a:r>
            <a:endParaRPr kumimoji="0" lang="en-US" altLang="en-US" sz="22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Igračke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video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igre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odeća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inspirisana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stripovima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200" b="1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Konvencije</a:t>
            </a:r>
            <a:r>
              <a:rPr kumimoji="0" lang="en-US" altLang="en-US" sz="2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</a:t>
            </a:r>
            <a:endParaRPr kumimoji="0" lang="en-US" altLang="en-US" sz="22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Događaji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kao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što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su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Comic-Con,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gde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fanovi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mogu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da se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sretnu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sa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autorima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kupuju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kolekcionarske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predmete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i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učestvuju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u </a:t>
            </a:r>
            <a:r>
              <a:rPr kumimoji="0" lang="en-US" altLang="en-US" sz="2200" b="0" i="0" u="none" strike="noStrike" cap="none" normalizeH="0" baseline="0" err="1">
                <a:ln>
                  <a:noFill/>
                </a:ln>
                <a:effectLst/>
                <a:latin typeface="Arial" panose="020B0604020202020204" pitchFamily="34" charset="0"/>
              </a:rPr>
              <a:t>panelima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084" name="Oval 308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7" name="Picture 5" descr="Without much choice, Comic-Con goes back to its roots - The San Diego  Union-Tribune">
            <a:extLst>
              <a:ext uri="{FF2B5EF4-FFF2-40B4-BE49-F238E27FC236}">
                <a16:creationId xmlns:a16="http://schemas.microsoft.com/office/drawing/2014/main" id="{C12C0C73-BB21-8EAF-1EA0-778D564D0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6" r="13468" b="-2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Arc 308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5" name="Picture 3" descr="The Dark Knight (2008) - IMDb">
            <a:extLst>
              <a:ext uri="{FF2B5EF4-FFF2-40B4-BE49-F238E27FC236}">
                <a16:creationId xmlns:a16="http://schemas.microsoft.com/office/drawing/2014/main" id="{DB7ECE9E-9C00-BF98-73D0-BF435453A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" r="-4" b="38662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9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Slide Background">
            <a:extLst>
              <a:ext uri="{FF2B5EF4-FFF2-40B4-BE49-F238E27FC236}">
                <a16:creationId xmlns:a16="http://schemas.microsoft.com/office/drawing/2014/main" id="{9D768B77-8742-43A0-AF16-6AC4D378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48B13CA8-CBEA-4805-955D-CEBE32236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17490" cy="5486399"/>
          </a:xfrm>
          <a:prstGeom prst="rect">
            <a:avLst/>
          </a:prstGeom>
          <a:ln>
            <a:noFill/>
          </a:ln>
          <a:effectLst>
            <a:outerShdw blurRad="393700" dist="127000" dir="5400000" sx="95000" sy="95000" algn="t" rotWithShape="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4877B-11A4-E124-FDDD-DD045684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13574"/>
            <a:ext cx="3221377" cy="385925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4000" dirty="0"/>
          </a:p>
        </p:txBody>
      </p:sp>
      <p:pic>
        <p:nvPicPr>
          <p:cNvPr id="7170" name="Picture 2" descr="420 Thank You Comic Book Images, Stock Photos, 3D objects, &amp; Vectors |  Shutterstock">
            <a:extLst>
              <a:ext uri="{FF2B5EF4-FFF2-40B4-BE49-F238E27FC236}">
                <a16:creationId xmlns:a16="http://schemas.microsoft.com/office/drawing/2014/main" id="{8F8E5CD6-FCA1-1FC0-DAD6-EF32354B42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441"/>
          <a:stretch/>
        </p:blipFill>
        <p:spPr bwMode="auto">
          <a:xfrm>
            <a:off x="2493722" y="186814"/>
            <a:ext cx="7574510" cy="6858000"/>
          </a:xfrm>
          <a:prstGeom prst="rect">
            <a:avLst/>
          </a:prstGeom>
          <a:noFill/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260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436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Helvetica Neue Medium</vt:lpstr>
      <vt:lpstr>Wingdings</vt:lpstr>
      <vt:lpstr>Office Theme</vt:lpstr>
      <vt:lpstr>Stripovi</vt:lpstr>
      <vt:lpstr>Šta su stripovi?</vt:lpstr>
      <vt:lpstr>Istorija stripova</vt:lpstr>
      <vt:lpstr>Različiti žanrovi stripova</vt:lpstr>
      <vt:lpstr>Poznati Autori Stripova</vt:lpstr>
      <vt:lpstr>Uticaj stripova na popularnu kulturu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Jelena Stojanovic</dc:creator>
  <cp:lastModifiedBy>Jelena Stojanovic</cp:lastModifiedBy>
  <cp:revision>1</cp:revision>
  <dcterms:created xsi:type="dcterms:W3CDTF">2024-06-11T19:07:34Z</dcterms:created>
  <dcterms:modified xsi:type="dcterms:W3CDTF">2024-06-11T19:50:34Z</dcterms:modified>
</cp:coreProperties>
</file>